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68" r:id="rId2"/>
    <p:sldId id="346" r:id="rId3"/>
    <p:sldId id="345" r:id="rId4"/>
    <p:sldId id="347" r:id="rId5"/>
    <p:sldId id="348" r:id="rId6"/>
    <p:sldId id="349" r:id="rId7"/>
    <p:sldId id="350" r:id="rId8"/>
    <p:sldId id="351" r:id="rId9"/>
    <p:sldId id="352" r:id="rId10"/>
    <p:sldId id="353" r:id="rId11"/>
    <p:sldId id="354" r:id="rId12"/>
    <p:sldId id="355" r:id="rId13"/>
    <p:sldId id="356" r:id="rId14"/>
    <p:sldId id="357" r:id="rId15"/>
    <p:sldId id="358" r:id="rId16"/>
    <p:sldId id="359"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261" r:id="rId30"/>
    <p:sldId id="262" r:id="rId31"/>
    <p:sldId id="264" r:id="rId32"/>
    <p:sldId id="263" r:id="rId33"/>
    <p:sldId id="269" r:id="rId34"/>
    <p:sldId id="270" r:id="rId35"/>
    <p:sldId id="265" r:id="rId36"/>
    <p:sldId id="319" r:id="rId37"/>
    <p:sldId id="266" r:id="rId38"/>
    <p:sldId id="267" r:id="rId39"/>
    <p:sldId id="272" r:id="rId40"/>
    <p:sldId id="275" r:id="rId41"/>
    <p:sldId id="274" r:id="rId42"/>
    <p:sldId id="273" r:id="rId43"/>
    <p:sldId id="286" r:id="rId44"/>
    <p:sldId id="320" r:id="rId45"/>
    <p:sldId id="279" r:id="rId46"/>
    <p:sldId id="284" r:id="rId47"/>
    <p:sldId id="282" r:id="rId48"/>
    <p:sldId id="281" r:id="rId49"/>
    <p:sldId id="280" r:id="rId50"/>
    <p:sldId id="305" r:id="rId51"/>
    <p:sldId id="321" r:id="rId52"/>
    <p:sldId id="328" r:id="rId53"/>
    <p:sldId id="326" r:id="rId54"/>
    <p:sldId id="322" r:id="rId55"/>
    <p:sldId id="325" r:id="rId56"/>
    <p:sldId id="310" r:id="rId57"/>
    <p:sldId id="313" r:id="rId58"/>
    <p:sldId id="311" r:id="rId59"/>
    <p:sldId id="312" r:id="rId60"/>
    <p:sldId id="289" r:id="rId61"/>
    <p:sldId id="290" r:id="rId62"/>
    <p:sldId id="291" r:id="rId63"/>
    <p:sldId id="340" r:id="rId64"/>
    <p:sldId id="297" r:id="rId65"/>
    <p:sldId id="373" r:id="rId66"/>
    <p:sldId id="303" r:id="rId67"/>
    <p:sldId id="302" r:id="rId68"/>
    <p:sldId id="293" r:id="rId69"/>
    <p:sldId id="301" r:id="rId70"/>
    <p:sldId id="392" r:id="rId71"/>
    <p:sldId id="400" r:id="rId72"/>
    <p:sldId id="343" r:id="rId73"/>
    <p:sldId id="391" r:id="rId74"/>
    <p:sldId id="344" r:id="rId75"/>
    <p:sldId id="374" r:id="rId76"/>
    <p:sldId id="375" r:id="rId77"/>
    <p:sldId id="376" r:id="rId78"/>
    <p:sldId id="377" r:id="rId79"/>
    <p:sldId id="379" r:id="rId80"/>
    <p:sldId id="380" r:id="rId81"/>
    <p:sldId id="401" r:id="rId82"/>
    <p:sldId id="402" r:id="rId83"/>
    <p:sldId id="390" r:id="rId84"/>
    <p:sldId id="381" r:id="rId85"/>
    <p:sldId id="382" r:id="rId86"/>
    <p:sldId id="383" r:id="rId87"/>
    <p:sldId id="384" r:id="rId88"/>
    <p:sldId id="386" r:id="rId89"/>
    <p:sldId id="387" r:id="rId90"/>
    <p:sldId id="341" r:id="rId91"/>
    <p:sldId id="385" r:id="rId92"/>
    <p:sldId id="388" r:id="rId93"/>
    <p:sldId id="342" r:id="rId94"/>
    <p:sldId id="327" r:id="rId95"/>
    <p:sldId id="339" r:id="rId96"/>
    <p:sldId id="331" r:id="rId97"/>
    <p:sldId id="332" r:id="rId98"/>
    <p:sldId id="333" r:id="rId99"/>
    <p:sldId id="306" r:id="rId100"/>
    <p:sldId id="307" r:id="rId101"/>
    <p:sldId id="308" r:id="rId102"/>
    <p:sldId id="309" r:id="rId103"/>
    <p:sldId id="317" r:id="rId104"/>
    <p:sldId id="299" r:id="rId105"/>
    <p:sldId id="300" r:id="rId106"/>
    <p:sldId id="277" r:id="rId107"/>
    <p:sldId id="283" r:id="rId108"/>
    <p:sldId id="276" r:id="rId109"/>
    <p:sldId id="287" r:id="rId110"/>
    <p:sldId id="323" r:id="rId111"/>
    <p:sldId id="285" r:id="rId112"/>
    <p:sldId id="324" r:id="rId113"/>
    <p:sldId id="294" r:id="rId114"/>
    <p:sldId id="295" r:id="rId115"/>
    <p:sldId id="296" r:id="rId116"/>
    <p:sldId id="298"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p:restoredTop sz="94648"/>
  </p:normalViewPr>
  <p:slideViewPr>
    <p:cSldViewPr snapToGrid="0" snapToObjects="1">
      <p:cViewPr varScale="1">
        <p:scale>
          <a:sx n="117" d="100"/>
          <a:sy n="117" d="100"/>
        </p:scale>
        <p:origin x="336"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63DC8-D263-7B49-A7E6-2E8A8624122A}" type="datetimeFigureOut">
              <a:rPr lang="en-US" smtClean="0"/>
              <a:t>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03DE0-5107-9E48-A2F9-F5A1FB644347}" type="slidenum">
              <a:rPr lang="en-US" smtClean="0"/>
              <a:t>‹#›</a:t>
            </a:fld>
            <a:endParaRPr lang="en-US"/>
          </a:p>
        </p:txBody>
      </p:sp>
    </p:spTree>
    <p:extLst>
      <p:ext uri="{BB962C8B-B14F-4D97-AF65-F5344CB8AC3E}">
        <p14:creationId xmlns:p14="http://schemas.microsoft.com/office/powerpoint/2010/main" val="332329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Nitric oxide is smallest </a:t>
            </a:r>
            <a:r>
              <a:rPr lang="en-US" dirty="0" err="1"/>
              <a:t>signalling</a:t>
            </a:r>
            <a:r>
              <a:rPr lang="en-US" dirty="0"/>
              <a:t> molecule , NO is lipid soluble, half life</a:t>
            </a:r>
            <a:r>
              <a:rPr lang="en-US" baseline="0" dirty="0"/>
              <a:t> of NO is 3 seconds, natural form of NO is gas.</a:t>
            </a:r>
          </a:p>
          <a:p>
            <a:r>
              <a:rPr lang="en-US" baseline="0" dirty="0"/>
              <a:t>NOS enzyme produce NO from l arginine in the presence of oxygen. Since half life very short, NO is oxidized to nitrite and nitrate.</a:t>
            </a:r>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a:t>
            </a:fld>
            <a:endParaRPr lang="en-US"/>
          </a:p>
        </p:txBody>
      </p:sp>
    </p:spTree>
    <p:extLst>
      <p:ext uri="{BB962C8B-B14F-4D97-AF65-F5344CB8AC3E}">
        <p14:creationId xmlns:p14="http://schemas.microsoft.com/office/powerpoint/2010/main" val="944964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Mice were subjected to permanent left middle cerebral artery occlusion.  Triacsin</a:t>
            </a:r>
            <a:r>
              <a:rPr lang="en-US" baseline="0" dirty="0"/>
              <a:t> C or vehicle was administered IV at the time of MCAO.  After 24 hours, the animals were killed and the left and right cerebral hemispheres processed </a:t>
            </a:r>
            <a:r>
              <a:rPr lang="en-US" b="1" baseline="0" dirty="0"/>
              <a:t>for iNOS immunoblotting (</a:t>
            </a:r>
            <a:r>
              <a:rPr lang="en-US" b="1" baseline="0" dirty="0" err="1"/>
              <a:t>westren</a:t>
            </a:r>
            <a:r>
              <a:rPr lang="en-US" b="1" baseline="0" dirty="0"/>
              <a:t> blot).</a:t>
            </a:r>
            <a:r>
              <a:rPr lang="en-US" baseline="0" dirty="0"/>
              <a:t>  iNOS expression in the infarcted hemisphere of the vehicle treated animals was significantly greater as compared to the left hemispheres of sham and triacsin C treated animals.  </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11</a:t>
            </a:fld>
            <a:endParaRPr lang="en-US"/>
          </a:p>
        </p:txBody>
      </p:sp>
    </p:spTree>
    <p:extLst>
      <p:ext uri="{BB962C8B-B14F-4D97-AF65-F5344CB8AC3E}">
        <p14:creationId xmlns:p14="http://schemas.microsoft.com/office/powerpoint/2010/main" val="167609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t>
            </a:r>
            <a:r>
              <a:rPr lang="en-US" dirty="0" err="1"/>
              <a:t>traicsin</a:t>
            </a:r>
            <a:r>
              <a:rPr lang="en-US" dirty="0"/>
              <a:t> c inhibit acsl, and </a:t>
            </a:r>
            <a:r>
              <a:rPr lang="en-US" dirty="0" err="1"/>
              <a:t>triacsin</a:t>
            </a:r>
            <a:r>
              <a:rPr lang="en-US" dirty="0"/>
              <a:t> c reduce </a:t>
            </a:r>
            <a:r>
              <a:rPr lang="en-US" dirty="0" err="1"/>
              <a:t>inos</a:t>
            </a:r>
            <a:r>
              <a:rPr lang="en-US" dirty="0"/>
              <a:t> protein expression,</a:t>
            </a:r>
            <a:r>
              <a:rPr lang="en-US" baseline="0" dirty="0"/>
              <a:t> so there is likely a relation between them. So we hypothesize</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12</a:t>
            </a:fld>
            <a:endParaRPr lang="en-US"/>
          </a:p>
        </p:txBody>
      </p:sp>
    </p:spTree>
    <p:extLst>
      <p:ext uri="{BB962C8B-B14F-4D97-AF65-F5344CB8AC3E}">
        <p14:creationId xmlns:p14="http://schemas.microsoft.com/office/powerpoint/2010/main" val="110493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 nitrite assay</a:t>
            </a:r>
          </a:p>
          <a:p>
            <a:endParaRPr lang="en-US" dirty="0"/>
          </a:p>
          <a:p>
            <a:r>
              <a:rPr lang="en-US" dirty="0"/>
              <a:t>We</a:t>
            </a:r>
            <a:r>
              <a:rPr lang="en-US" baseline="0" dirty="0"/>
              <a:t> cultured the cells, on confluency, we add </a:t>
            </a:r>
            <a:r>
              <a:rPr lang="en-US" baseline="0" dirty="0" err="1"/>
              <a:t>triacsic</a:t>
            </a:r>
            <a:r>
              <a:rPr lang="en-US" baseline="0" dirty="0"/>
              <a:t> c, 5 um,</a:t>
            </a:r>
          </a:p>
          <a:p>
            <a:r>
              <a:rPr lang="en-US" baseline="0" dirty="0"/>
              <a:t>At different time point, we collect the media, we did nitrite assay for quantification of nitrite in media.</a:t>
            </a:r>
          </a:p>
          <a:p>
            <a:r>
              <a:rPr lang="en-US" baseline="0" dirty="0" err="1"/>
              <a:t>Fluroscence</a:t>
            </a:r>
            <a:r>
              <a:rPr lang="en-US" baseline="0" dirty="0"/>
              <a:t> </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13</a:t>
            </a:fld>
            <a:endParaRPr lang="en-US"/>
          </a:p>
        </p:txBody>
      </p:sp>
    </p:spTree>
    <p:extLst>
      <p:ext uri="{BB962C8B-B14F-4D97-AF65-F5344CB8AC3E}">
        <p14:creationId xmlns:p14="http://schemas.microsoft.com/office/powerpoint/2010/main" val="1061990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C6</a:t>
            </a:r>
            <a:r>
              <a:rPr lang="en-US" baseline="0" dirty="0"/>
              <a:t> cell were  treated with </a:t>
            </a:r>
            <a:r>
              <a:rPr lang="en-US" baseline="0" dirty="0" err="1"/>
              <a:t>tricasin</a:t>
            </a:r>
            <a:r>
              <a:rPr lang="en-US" baseline="0" dirty="0"/>
              <a:t> c for different time point and </a:t>
            </a:r>
            <a:r>
              <a:rPr lang="en-US" baseline="0" dirty="0" err="1"/>
              <a:t>cultered</a:t>
            </a:r>
            <a:r>
              <a:rPr lang="en-US" baseline="0" dirty="0"/>
              <a:t> media were collected. And nitrite is </a:t>
            </a:r>
            <a:r>
              <a:rPr lang="en-US" baseline="0" dirty="0" err="1"/>
              <a:t>measued</a:t>
            </a:r>
            <a:r>
              <a:rPr lang="en-US" baseline="0" dirty="0"/>
              <a:t>.  iNOS kick off at 12 hours, and produce more nitric oxide with the time</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14</a:t>
            </a:fld>
            <a:endParaRPr lang="en-US"/>
          </a:p>
        </p:txBody>
      </p:sp>
    </p:spTree>
    <p:extLst>
      <p:ext uri="{BB962C8B-B14F-4D97-AF65-F5344CB8AC3E}">
        <p14:creationId xmlns:p14="http://schemas.microsoft.com/office/powerpoint/2010/main" val="1785740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happen to bend3 cells, kicks off 12 hours, and go even 36 hours.</a:t>
            </a:r>
          </a:p>
        </p:txBody>
      </p:sp>
      <p:sp>
        <p:nvSpPr>
          <p:cNvPr id="4" name="Slide Number Placeholder 3"/>
          <p:cNvSpPr>
            <a:spLocks noGrp="1"/>
          </p:cNvSpPr>
          <p:nvPr>
            <p:ph type="sldNum" sz="quarter" idx="10"/>
          </p:nvPr>
        </p:nvSpPr>
        <p:spPr/>
        <p:txBody>
          <a:bodyPr/>
          <a:lstStyle/>
          <a:p>
            <a:fld id="{0F70A770-731E-FC46-BFCF-E90F091D565E}" type="slidenum">
              <a:rPr lang="en-US" smtClean="0"/>
              <a:t>15</a:t>
            </a:fld>
            <a:endParaRPr lang="en-US"/>
          </a:p>
        </p:txBody>
      </p:sp>
    </p:spTree>
    <p:extLst>
      <p:ext uri="{BB962C8B-B14F-4D97-AF65-F5344CB8AC3E}">
        <p14:creationId xmlns:p14="http://schemas.microsoft.com/office/powerpoint/2010/main" val="905622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NOS is what we usually think of as the source of media nitrite,</a:t>
            </a:r>
            <a:r>
              <a:rPr lang="en-US" baseline="0" dirty="0"/>
              <a:t> there can be other sources.  For example, cell death may yield nitrite.   To prove that NOS is the source of nitrite, it is necessary to show that NOS inhibition suppresses nitrite accumulation.</a:t>
            </a:r>
            <a:endParaRPr lang="en-US" dirty="0"/>
          </a:p>
          <a:p>
            <a:endParaRPr lang="en-US" dirty="0"/>
          </a:p>
          <a:p>
            <a:r>
              <a:rPr lang="en-US" dirty="0"/>
              <a:t>We cultured</a:t>
            </a:r>
            <a:r>
              <a:rPr lang="en-US" baseline="0" dirty="0"/>
              <a:t> the C6 cell, on confluency, we added cytomix with or without Triacsin C.</a:t>
            </a:r>
          </a:p>
          <a:p>
            <a:r>
              <a:rPr lang="en-US" baseline="0" dirty="0"/>
              <a:t>We  also added L-NAME ( a non selective inhibitor of NOS enzyme) from 7.6 nm to 250 </a:t>
            </a:r>
            <a:r>
              <a:rPr lang="en-US" baseline="0" dirty="0" err="1"/>
              <a:t>micromolar</a:t>
            </a:r>
            <a:r>
              <a:rPr lang="en-US" baseline="0" dirty="0"/>
              <a:t> dose </a:t>
            </a:r>
          </a:p>
          <a:p>
            <a:endParaRPr lang="en-US" baseline="0" dirty="0"/>
          </a:p>
          <a:p>
            <a:r>
              <a:rPr lang="en-US" baseline="0" dirty="0"/>
              <a:t>We measured the media nitrite after 24 hours</a:t>
            </a:r>
          </a:p>
          <a:p>
            <a:endParaRPr lang="en-US" baseline="0" dirty="0"/>
          </a:p>
          <a:p>
            <a:r>
              <a:rPr lang="en-US" baseline="0" dirty="0"/>
              <a:t>This graph suggest that nitrite coming from NOS.</a:t>
            </a:r>
          </a:p>
          <a:p>
            <a:endParaRPr lang="en-US" baseline="0" dirty="0"/>
          </a:p>
          <a:p>
            <a:endParaRPr lang="en-US"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16</a:t>
            </a:fld>
            <a:endParaRPr lang="en-US"/>
          </a:p>
        </p:txBody>
      </p:sp>
    </p:spTree>
    <p:extLst>
      <p:ext uri="{BB962C8B-B14F-4D97-AF65-F5344CB8AC3E}">
        <p14:creationId xmlns:p14="http://schemas.microsoft.com/office/powerpoint/2010/main" val="1927383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a:t>
            </a:r>
            <a:r>
              <a:rPr lang="en-US" dirty="0" err="1"/>
              <a:t>qpcr</a:t>
            </a:r>
            <a:r>
              <a:rPr lang="en-US" dirty="0"/>
              <a:t> to</a:t>
            </a:r>
            <a:r>
              <a:rPr lang="en-US" baseline="0" dirty="0"/>
              <a:t> see iNOS expression in bend3 and c6 cells. Also did </a:t>
            </a:r>
            <a:r>
              <a:rPr lang="en-US" baseline="0" dirty="0" err="1"/>
              <a:t>qpcr</a:t>
            </a:r>
            <a:r>
              <a:rPr lang="en-US" baseline="0" dirty="0"/>
              <a:t> for nNOS and </a:t>
            </a:r>
            <a:r>
              <a:rPr lang="en-US" baseline="0" dirty="0" err="1"/>
              <a:t>enos</a:t>
            </a:r>
            <a:r>
              <a:rPr lang="en-US" baseline="0" dirty="0"/>
              <a:t> </a:t>
            </a:r>
            <a:endParaRPr lang="en-US" dirty="0"/>
          </a:p>
          <a:p>
            <a:endParaRPr lang="en-US" dirty="0"/>
          </a:p>
          <a:p>
            <a:r>
              <a:rPr lang="en-US" dirty="0"/>
              <a:t>https://</a:t>
            </a:r>
            <a:r>
              <a:rPr lang="en-US" dirty="0" err="1"/>
              <a:t>ampliqon.com</a:t>
            </a:r>
            <a:r>
              <a:rPr lang="en-US" dirty="0"/>
              <a:t>/</a:t>
            </a:r>
            <a:r>
              <a:rPr lang="en-US" dirty="0" err="1"/>
              <a:t>en</a:t>
            </a:r>
            <a:r>
              <a:rPr lang="en-US" dirty="0"/>
              <a:t>/products/</a:t>
            </a:r>
            <a:r>
              <a:rPr lang="en-US" dirty="0" err="1"/>
              <a:t>pcr</a:t>
            </a:r>
            <a:r>
              <a:rPr lang="en-US" dirty="0"/>
              <a:t>-enzymes/real-time-</a:t>
            </a:r>
            <a:r>
              <a:rPr lang="en-US" dirty="0" err="1"/>
              <a:t>pcr</a:t>
            </a:r>
            <a:r>
              <a:rPr lang="en-US" dirty="0"/>
              <a:t>/</a:t>
            </a:r>
            <a:r>
              <a:rPr lang="en-US" dirty="0" err="1"/>
              <a:t>realq</a:t>
            </a:r>
            <a:r>
              <a:rPr lang="en-US" dirty="0"/>
              <a:t>-plus-master-mix-green/</a:t>
            </a:r>
          </a:p>
          <a:p>
            <a:r>
              <a:rPr lang="en-US" dirty="0"/>
              <a:t>For graph</a:t>
            </a:r>
            <a:r>
              <a:rPr lang="en-US" baseline="0" dirty="0"/>
              <a:t> image</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17</a:t>
            </a:fld>
            <a:endParaRPr lang="en-US"/>
          </a:p>
        </p:txBody>
      </p:sp>
    </p:spTree>
    <p:extLst>
      <p:ext uri="{BB962C8B-B14F-4D97-AF65-F5344CB8AC3E}">
        <p14:creationId xmlns:p14="http://schemas.microsoft.com/office/powerpoint/2010/main" val="133192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cultured</a:t>
            </a:r>
            <a:r>
              <a:rPr lang="en-US" baseline="0" dirty="0"/>
              <a:t> the C6 cell, on confluency, we added cytomix with or without Triacsin C. for 24 hours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Then we did </a:t>
            </a:r>
            <a:r>
              <a:rPr lang="en-US" baseline="0" dirty="0" err="1"/>
              <a:t>qpcr</a:t>
            </a:r>
            <a:r>
              <a:rPr lang="en-US" baseline="0" dirty="0"/>
              <a:t> , to see the gene expression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As you can see form plot TC reduce   iNOS expression in c6 cells</a:t>
            </a:r>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18</a:t>
            </a:fld>
            <a:endParaRPr lang="en-US"/>
          </a:p>
        </p:txBody>
      </p:sp>
    </p:spTree>
    <p:extLst>
      <p:ext uri="{BB962C8B-B14F-4D97-AF65-F5344CB8AC3E}">
        <p14:creationId xmlns:p14="http://schemas.microsoft.com/office/powerpoint/2010/main" val="607483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wanted</a:t>
            </a:r>
            <a:r>
              <a:rPr lang="en-US" baseline="0" dirty="0"/>
              <a:t> to see whether cytomix change nNOS expression. Cytomix does not change nNOS expression and TC does not do anything when used with cytomix</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19</a:t>
            </a:fld>
            <a:endParaRPr lang="en-US"/>
          </a:p>
        </p:txBody>
      </p:sp>
    </p:spTree>
    <p:extLst>
      <p:ext uri="{BB962C8B-B14F-4D97-AF65-F5344CB8AC3E}">
        <p14:creationId xmlns:p14="http://schemas.microsoft.com/office/powerpoint/2010/main" val="717404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aslo</a:t>
            </a:r>
            <a:r>
              <a:rPr lang="en-US" baseline="0" dirty="0"/>
              <a:t> collected the media from cultured flask and </a:t>
            </a:r>
            <a:r>
              <a:rPr lang="en-US" baseline="0" dirty="0" err="1"/>
              <a:t>mesured</a:t>
            </a:r>
            <a:r>
              <a:rPr lang="en-US" baseline="0" dirty="0"/>
              <a:t> media nitrite , this also conform our previous results. It suggest that NO coming from iNOS induction and TC can reduce the amount of NO production.</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20</a:t>
            </a:fld>
            <a:endParaRPr lang="en-US"/>
          </a:p>
        </p:txBody>
      </p:sp>
    </p:spTree>
    <p:extLst>
      <p:ext uri="{BB962C8B-B14F-4D97-AF65-F5344CB8AC3E}">
        <p14:creationId xmlns:p14="http://schemas.microsoft.com/office/powerpoint/2010/main" val="1961623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isoform of NOS. </a:t>
            </a:r>
          </a:p>
          <a:p>
            <a:r>
              <a:rPr lang="en-US" dirty="0"/>
              <a:t>NOS-1</a:t>
            </a:r>
            <a:r>
              <a:rPr lang="en-US" baseline="0" dirty="0"/>
              <a:t> also called neuronal Nitric oxide synthase, found in neuron, skeletal muscle, vascular smooth muscle. Constitutively expressed,:: require calcium influx in the cell ,  MW-150-160</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NOS-2 also called inducible Nitric oxide synthase, found in macrophage, smooth muscle, astrocytes, transcriptionally induced, active at </a:t>
            </a:r>
            <a:r>
              <a:rPr lang="en-US" baseline="0" dirty="0" err="1"/>
              <a:t>nano</a:t>
            </a:r>
            <a:r>
              <a:rPr lang="en-US" baseline="0" dirty="0"/>
              <a:t> molar calcium,::: MW-125-135</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NOS-3 also called endothelial Nitric oxide synthase, found in endothelial cells, neurons, ::: Constitutively expressed, require calcium influx in the </a:t>
            </a:r>
            <a:r>
              <a:rPr lang="en-US" baseline="0" dirty="0" err="1"/>
              <a:t>ce</a:t>
            </a:r>
            <a:r>
              <a:rPr lang="en-US" baseline="0" dirty="0"/>
              <a:t>,  MW-133</a:t>
            </a:r>
          </a:p>
          <a:p>
            <a:endParaRPr lang="en-US" dirty="0"/>
          </a:p>
          <a:p>
            <a:endParaRPr lang="en-US" dirty="0"/>
          </a:p>
          <a:p>
            <a:endParaRPr lang="en-US" dirty="0"/>
          </a:p>
          <a:p>
            <a:endParaRPr lang="en-US" dirty="0"/>
          </a:p>
          <a:p>
            <a:endParaRPr lang="en-US" dirty="0"/>
          </a:p>
          <a:p>
            <a:r>
              <a:rPr lang="en-US"/>
              <a:t>nNOS VASCULAR SMOOTH muscle</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3</a:t>
            </a:fld>
            <a:endParaRPr lang="en-US"/>
          </a:p>
        </p:txBody>
      </p:sp>
    </p:spTree>
    <p:extLst>
      <p:ext uri="{BB962C8B-B14F-4D97-AF65-F5344CB8AC3E}">
        <p14:creationId xmlns:p14="http://schemas.microsoft.com/office/powerpoint/2010/main" val="1283802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also measure catalytic activity of NOS, with presence or absence of calcium. </a:t>
            </a:r>
          </a:p>
          <a:p>
            <a:endParaRPr lang="en-US" baseline="0" dirty="0"/>
          </a:p>
          <a:p>
            <a:r>
              <a:rPr lang="en-US" baseline="0" dirty="0"/>
              <a:t>In both cases, cytomix </a:t>
            </a:r>
            <a:r>
              <a:rPr lang="en-US" baseline="0" dirty="0" err="1"/>
              <a:t>upregualate</a:t>
            </a:r>
            <a:r>
              <a:rPr lang="en-US" baseline="0" dirty="0"/>
              <a:t> iNOS </a:t>
            </a:r>
            <a:r>
              <a:rPr lang="en-US" baseline="0" dirty="0" err="1"/>
              <a:t>expession</a:t>
            </a:r>
            <a:r>
              <a:rPr lang="en-US" baseline="0" dirty="0"/>
              <a:t> and TC inhibit the the catalytic activity.</a:t>
            </a:r>
          </a:p>
          <a:p>
            <a:endParaRPr lang="en-US" baseline="0" dirty="0"/>
          </a:p>
          <a:p>
            <a:r>
              <a:rPr lang="en-US" baseline="0" dirty="0"/>
              <a:t>(cytomix) - There is no difference in with calcium and without calcium, means the activity is likely from iNOS.</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21</a:t>
            </a:fld>
            <a:endParaRPr lang="en-US"/>
          </a:p>
        </p:txBody>
      </p:sp>
    </p:spTree>
    <p:extLst>
      <p:ext uri="{BB962C8B-B14F-4D97-AF65-F5344CB8AC3E}">
        <p14:creationId xmlns:p14="http://schemas.microsoft.com/office/powerpoint/2010/main" val="1038037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3</a:t>
            </a:r>
          </a:p>
          <a:p>
            <a:endParaRPr lang="en-US" dirty="0"/>
          </a:p>
          <a:p>
            <a:r>
              <a:rPr lang="en-US" dirty="0"/>
              <a:t>For further confirmation, we try </a:t>
            </a:r>
            <a:r>
              <a:rPr lang="en-US" dirty="0" err="1"/>
              <a:t>qpcr</a:t>
            </a:r>
            <a:r>
              <a:rPr lang="en-US" dirty="0"/>
              <a:t> in different cells, bend3 cell,</a:t>
            </a:r>
          </a:p>
          <a:p>
            <a:endParaRPr lang="en-US" dirty="0"/>
          </a:p>
          <a:p>
            <a:r>
              <a:rPr lang="en-US" dirty="0"/>
              <a:t>TC also inhibit </a:t>
            </a:r>
            <a:r>
              <a:rPr lang="en-US" baseline="0" dirty="0"/>
              <a:t>iNOS expression in bend3 cells</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22</a:t>
            </a:fld>
            <a:endParaRPr lang="en-US"/>
          </a:p>
        </p:txBody>
      </p:sp>
    </p:spTree>
    <p:extLst>
      <p:ext uri="{BB962C8B-B14F-4D97-AF65-F5344CB8AC3E}">
        <p14:creationId xmlns:p14="http://schemas.microsoft.com/office/powerpoint/2010/main" val="1420159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a:t>
            </a:r>
            <a:r>
              <a:rPr lang="en-US" baseline="0" dirty="0"/>
              <a:t> did </a:t>
            </a:r>
            <a:r>
              <a:rPr lang="en-US" baseline="0" dirty="0" err="1"/>
              <a:t>qpcr</a:t>
            </a:r>
            <a:r>
              <a:rPr lang="en-US" baseline="0" dirty="0"/>
              <a:t> for eNOS , cytomix does not change eNOS expression with or without TC.</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23</a:t>
            </a:fld>
            <a:endParaRPr lang="en-US"/>
          </a:p>
        </p:txBody>
      </p:sp>
    </p:spTree>
    <p:extLst>
      <p:ext uri="{BB962C8B-B14F-4D97-AF65-F5344CB8AC3E}">
        <p14:creationId xmlns:p14="http://schemas.microsoft.com/office/powerpoint/2010/main" val="565357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did western blot for iNOS</a:t>
            </a:r>
            <a:r>
              <a:rPr lang="en-US" baseline="0" dirty="0"/>
              <a:t> protein expression. We keep this 4 group. After 24 hours, we took the protein , measured it, loaded into 4-20 % gel,</a:t>
            </a:r>
          </a:p>
          <a:p>
            <a:r>
              <a:rPr lang="en-US" baseline="0" dirty="0"/>
              <a:t>Transferred to </a:t>
            </a:r>
            <a:r>
              <a:rPr lang="en-US" baseline="0" dirty="0" err="1"/>
              <a:t>pvdf</a:t>
            </a:r>
            <a:r>
              <a:rPr lang="en-US" baseline="0" dirty="0"/>
              <a:t> membrane. Then probed for protein of interest.</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24</a:t>
            </a:fld>
            <a:endParaRPr lang="en-US"/>
          </a:p>
        </p:txBody>
      </p:sp>
    </p:spTree>
    <p:extLst>
      <p:ext uri="{BB962C8B-B14F-4D97-AF65-F5344CB8AC3E}">
        <p14:creationId xmlns:p14="http://schemas.microsoft.com/office/powerpoint/2010/main" val="1273246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confirm by measuring protein level</a:t>
            </a:r>
            <a:r>
              <a:rPr lang="en-US" baseline="0" dirty="0"/>
              <a:t> of iNOS in bend3 cells.</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25</a:t>
            </a:fld>
            <a:endParaRPr lang="en-US"/>
          </a:p>
        </p:txBody>
      </p:sp>
    </p:spTree>
    <p:extLst>
      <p:ext uri="{BB962C8B-B14F-4D97-AF65-F5344CB8AC3E}">
        <p14:creationId xmlns:p14="http://schemas.microsoft.com/office/powerpoint/2010/main" val="1045663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Pcr</a:t>
            </a:r>
            <a:r>
              <a:rPr lang="en-US" baseline="0" dirty="0"/>
              <a:t> + </a:t>
            </a:r>
            <a:r>
              <a:rPr lang="en-US" baseline="0" dirty="0" err="1"/>
              <a:t>wb</a:t>
            </a:r>
            <a:r>
              <a:rPr lang="en-US" baseline="0" dirty="0"/>
              <a:t> media, 5 sample</a:t>
            </a:r>
          </a:p>
          <a:p>
            <a:endParaRPr lang="en-US" baseline="0" dirty="0"/>
          </a:p>
          <a:p>
            <a:r>
              <a:rPr lang="en-US" baseline="0" dirty="0"/>
              <a:t>Measured nitrite from media, TC reduces the production of NO.</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26</a:t>
            </a:fld>
            <a:endParaRPr lang="en-US"/>
          </a:p>
        </p:txBody>
      </p:sp>
    </p:spTree>
    <p:extLst>
      <p:ext uri="{BB962C8B-B14F-4D97-AF65-F5344CB8AC3E}">
        <p14:creationId xmlns:p14="http://schemas.microsoft.com/office/powerpoint/2010/main" val="2022436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27</a:t>
            </a:fld>
            <a:endParaRPr lang="en-US"/>
          </a:p>
        </p:txBody>
      </p:sp>
    </p:spTree>
    <p:extLst>
      <p:ext uri="{BB962C8B-B14F-4D97-AF65-F5344CB8AC3E}">
        <p14:creationId xmlns:p14="http://schemas.microsoft.com/office/powerpoint/2010/main" val="125711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a:t>
            </a:r>
            <a:r>
              <a:rPr lang="en-US" baseline="0" dirty="0"/>
              <a:t> next question is how acsl regulate/  play role in iNOS expression.</a:t>
            </a:r>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28</a:t>
            </a:fld>
            <a:endParaRPr lang="en-US"/>
          </a:p>
        </p:txBody>
      </p:sp>
    </p:spTree>
    <p:extLst>
      <p:ext uri="{BB962C8B-B14F-4D97-AF65-F5344CB8AC3E}">
        <p14:creationId xmlns:p14="http://schemas.microsoft.com/office/powerpoint/2010/main" val="802160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/@divakar_239/stochastic-vs-batch-gradient-descent-8820568eada1</a:t>
            </a:r>
          </a:p>
          <a:p>
            <a:endParaRPr lang="en-US" dirty="0"/>
          </a:p>
        </p:txBody>
      </p:sp>
      <p:sp>
        <p:nvSpPr>
          <p:cNvPr id="4" name="Slide Number Placeholder 3"/>
          <p:cNvSpPr>
            <a:spLocks noGrp="1"/>
          </p:cNvSpPr>
          <p:nvPr>
            <p:ph type="sldNum" sz="quarter" idx="5"/>
          </p:nvPr>
        </p:nvSpPr>
        <p:spPr/>
        <p:txBody>
          <a:bodyPr/>
          <a:lstStyle/>
          <a:p>
            <a:fld id="{A5303DE0-5107-9E48-A2F9-F5A1FB644347}" type="slidenum">
              <a:rPr lang="en-US" smtClean="0"/>
              <a:t>41</a:t>
            </a:fld>
            <a:endParaRPr lang="en-US"/>
          </a:p>
        </p:txBody>
      </p:sp>
    </p:spTree>
    <p:extLst>
      <p:ext uri="{BB962C8B-B14F-4D97-AF65-F5344CB8AC3E}">
        <p14:creationId xmlns:p14="http://schemas.microsoft.com/office/powerpoint/2010/main" val="1237051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Vanishing gradient</a:t>
            </a:r>
          </a:p>
        </p:txBody>
      </p:sp>
      <p:sp>
        <p:nvSpPr>
          <p:cNvPr id="4" name="Slide Number Placeholder 3"/>
          <p:cNvSpPr>
            <a:spLocks noGrp="1"/>
          </p:cNvSpPr>
          <p:nvPr>
            <p:ph type="sldNum" sz="quarter" idx="10"/>
          </p:nvPr>
        </p:nvSpPr>
        <p:spPr/>
        <p:txBody>
          <a:bodyPr/>
          <a:lstStyle/>
          <a:p>
            <a:fld id="{A5303DE0-5107-9E48-A2F9-F5A1FB644347}" type="slidenum">
              <a:rPr lang="en-US" smtClean="0"/>
              <a:t>61</a:t>
            </a:fld>
            <a:endParaRPr lang="en-US"/>
          </a:p>
        </p:txBody>
      </p:sp>
    </p:spTree>
    <p:extLst>
      <p:ext uri="{BB962C8B-B14F-4D97-AF65-F5344CB8AC3E}">
        <p14:creationId xmlns:p14="http://schemas.microsoft.com/office/powerpoint/2010/main" val="59202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eNOS</a:t>
            </a:r>
            <a:r>
              <a:rPr lang="en-US" baseline="0" dirty="0"/>
              <a:t> derived NO considered neuroprotective. </a:t>
            </a:r>
          </a:p>
          <a:p>
            <a:r>
              <a:rPr lang="en-US" baseline="0" dirty="0"/>
              <a:t>But when  iNOS is induced it might produce 100 to 1000 times more nitric oxide than eNOS.</a:t>
            </a:r>
          </a:p>
          <a:p>
            <a:endParaRPr lang="en-US" baseline="0" dirty="0"/>
          </a:p>
          <a:p>
            <a:r>
              <a:rPr lang="en-US" baseline="0" dirty="0"/>
              <a:t>This </a:t>
            </a:r>
            <a:r>
              <a:rPr lang="en-US" baseline="0" dirty="0" err="1"/>
              <a:t>excessiove</a:t>
            </a:r>
            <a:r>
              <a:rPr lang="en-US" baseline="0" dirty="0"/>
              <a:t> nitric oxide convert to </a:t>
            </a:r>
            <a:r>
              <a:rPr lang="en-US" baseline="0" dirty="0" err="1"/>
              <a:t>peroxynitrite</a:t>
            </a:r>
            <a:r>
              <a:rPr lang="en-US" baseline="0" dirty="0"/>
              <a:t>. Which is neurotoxic</a:t>
            </a:r>
          </a:p>
          <a:p>
            <a:r>
              <a:rPr lang="en-US" baseline="0" dirty="0"/>
              <a:t>So </a:t>
            </a:r>
            <a:r>
              <a:rPr lang="en-US" baseline="0" dirty="0" err="1"/>
              <a:t>enos</a:t>
            </a:r>
            <a:r>
              <a:rPr lang="en-US" baseline="0" dirty="0"/>
              <a:t> and </a:t>
            </a:r>
            <a:r>
              <a:rPr lang="en-US" baseline="0" dirty="0" err="1"/>
              <a:t>inos</a:t>
            </a:r>
            <a:r>
              <a:rPr lang="en-US" baseline="0" dirty="0"/>
              <a:t> play opposite role in stroke.</a:t>
            </a:r>
            <a:endParaRPr lang="en-US" dirty="0"/>
          </a:p>
          <a:p>
            <a:endParaRPr lang="en-US" dirty="0"/>
          </a:p>
          <a:p>
            <a:endParaRPr lang="en-US" dirty="0"/>
          </a:p>
          <a:p>
            <a:endParaRPr lang="en-US" dirty="0"/>
          </a:p>
          <a:p>
            <a:endParaRPr lang="en-US" dirty="0"/>
          </a:p>
          <a:p>
            <a:r>
              <a:rPr lang="en-US" dirty="0" err="1"/>
              <a:t>Peroxinitrite</a:t>
            </a:r>
            <a:r>
              <a:rPr lang="en-US" dirty="0"/>
              <a:t> </a:t>
            </a:r>
            <a:r>
              <a:rPr lang="en-US" dirty="0" err="1"/>
              <a:t>onoo</a:t>
            </a:r>
            <a:r>
              <a:rPr lang="en-US" dirty="0"/>
              <a:t>-</a:t>
            </a:r>
          </a:p>
          <a:p>
            <a:endParaRPr lang="en-US" dirty="0"/>
          </a:p>
          <a:p>
            <a:r>
              <a:rPr lang="en-US" dirty="0"/>
              <a:t>Read</a:t>
            </a:r>
            <a:r>
              <a:rPr lang="en-US" baseline="0" dirty="0"/>
              <a:t> details</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4</a:t>
            </a:fld>
            <a:endParaRPr lang="en-US"/>
          </a:p>
        </p:txBody>
      </p:sp>
    </p:spTree>
    <p:extLst>
      <p:ext uri="{BB962C8B-B14F-4D97-AF65-F5344CB8AC3E}">
        <p14:creationId xmlns:p14="http://schemas.microsoft.com/office/powerpoint/2010/main" val="87295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the </a:t>
            </a:r>
            <a:r>
              <a:rPr lang="en-US" dirty="0" err="1"/>
              <a:t>enos</a:t>
            </a:r>
            <a:r>
              <a:rPr lang="en-US" dirty="0"/>
              <a:t> </a:t>
            </a:r>
            <a:r>
              <a:rPr lang="en-US" baseline="0" dirty="0"/>
              <a:t> activity is regulated?</a:t>
            </a:r>
          </a:p>
          <a:p>
            <a:endParaRPr lang="en-US" baseline="0" dirty="0"/>
          </a:p>
          <a:p>
            <a:r>
              <a:rPr lang="en-US" baseline="0" dirty="0"/>
              <a:t>eNOS activity is regulated by a complex series of </a:t>
            </a:r>
            <a:r>
              <a:rPr lang="en-US" baseline="0" dirty="0" err="1"/>
              <a:t>phosphorylations</a:t>
            </a:r>
            <a:r>
              <a:rPr lang="en-US" baseline="0" dirty="0"/>
              <a:t>.</a:t>
            </a:r>
          </a:p>
          <a:p>
            <a:endParaRPr lang="en-US" baseline="0" dirty="0"/>
          </a:p>
          <a:p>
            <a:r>
              <a:rPr lang="en-US" baseline="0" dirty="0"/>
              <a:t>When phosphorylation occur in serine 116 or threonine 497 (bovine here), activity decreases.</a:t>
            </a:r>
          </a:p>
          <a:p>
            <a:endParaRPr lang="en-US" baseline="0" dirty="0"/>
          </a:p>
          <a:p>
            <a:r>
              <a:rPr lang="en-US" baseline="0" dirty="0"/>
              <a:t>When phosphorylation occur in serine 617 or serine 635  or serine 1179 (bovine here), activity increases.</a:t>
            </a:r>
          </a:p>
          <a:p>
            <a:endParaRPr lang="en-US" baseline="0" dirty="0"/>
          </a:p>
          <a:p>
            <a:endParaRPr lang="en-US" dirty="0"/>
          </a:p>
          <a:p>
            <a:endParaRPr lang="en-US" dirty="0"/>
          </a:p>
          <a:p>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5</a:t>
            </a:fld>
            <a:endParaRPr lang="en-US"/>
          </a:p>
        </p:txBody>
      </p:sp>
    </p:spTree>
    <p:extLst>
      <p:ext uri="{BB962C8B-B14F-4D97-AF65-F5344CB8AC3E}">
        <p14:creationId xmlns:p14="http://schemas.microsoft.com/office/powerpoint/2010/main" val="1367093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p>
          <a:p>
            <a:endParaRPr lang="en-US" baseline="0" dirty="0"/>
          </a:p>
          <a:p>
            <a:r>
              <a:rPr lang="en-US" dirty="0"/>
              <a:t>iNOS activity is mostly regulated at the transcriptional level</a:t>
            </a:r>
            <a:r>
              <a:rPr lang="en-US"/>
              <a:t>. May be </a:t>
            </a:r>
            <a:endParaRPr lang="en-US" dirty="0"/>
          </a:p>
          <a:p>
            <a:pPr lvl="1"/>
            <a:r>
              <a:rPr lang="en-US" dirty="0"/>
              <a:t>Cytokines, including </a:t>
            </a:r>
            <a:r>
              <a:rPr lang="en-US" dirty="0" err="1">
                <a:cs typeface="Symbol" charset="2"/>
              </a:rPr>
              <a:t>TNF</a:t>
            </a:r>
            <a:r>
              <a:rPr lang="en-US" dirty="0" err="1">
                <a:latin typeface="Symbol" charset="2"/>
                <a:cs typeface="Symbol" charset="2"/>
              </a:rPr>
              <a:t>a</a:t>
            </a:r>
            <a:r>
              <a:rPr lang="en-US" dirty="0"/>
              <a:t>, increase iNOS transcription.</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6</a:t>
            </a:fld>
            <a:endParaRPr lang="en-US"/>
          </a:p>
        </p:txBody>
      </p:sp>
    </p:spTree>
    <p:extLst>
      <p:ext uri="{BB962C8B-B14F-4D97-AF65-F5344CB8AC3E}">
        <p14:creationId xmlns:p14="http://schemas.microsoft.com/office/powerpoint/2010/main" val="57725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Acyl</a:t>
            </a:r>
            <a:r>
              <a:rPr lang="en-US" baseline="0" dirty="0"/>
              <a:t> </a:t>
            </a:r>
            <a:r>
              <a:rPr lang="en-US" baseline="0" dirty="0" err="1"/>
              <a:t>coa</a:t>
            </a:r>
            <a:r>
              <a:rPr lang="en-US" baseline="0" dirty="0"/>
              <a:t> </a:t>
            </a:r>
            <a:r>
              <a:rPr lang="en-US" baseline="0" dirty="0" err="1"/>
              <a:t>synthetase</a:t>
            </a:r>
            <a:r>
              <a:rPr lang="en-US" baseline="0" dirty="0"/>
              <a:t> enzyme family  can be divided into 5 sub family-</a:t>
            </a:r>
          </a:p>
          <a:p>
            <a:r>
              <a:rPr lang="en-US" baseline="0" dirty="0"/>
              <a:t> short chain 2-4, medium chain 4-12, long chain 12-20, bubblegum 14-24, very long chain 18-26</a:t>
            </a:r>
            <a:endParaRPr lang="en-US" dirty="0"/>
          </a:p>
          <a:p>
            <a:endParaRPr lang="en-US" dirty="0"/>
          </a:p>
          <a:p>
            <a:r>
              <a:rPr lang="en-US" dirty="0"/>
              <a:t>ACSL are necessary for fatty</a:t>
            </a:r>
            <a:r>
              <a:rPr lang="en-US" baseline="0" dirty="0"/>
              <a:t> acid degradation , phospholipid remodeling and production of long acyl-</a:t>
            </a:r>
            <a:r>
              <a:rPr lang="en-US" baseline="0" dirty="0" err="1"/>
              <a:t>coa</a:t>
            </a:r>
            <a:r>
              <a:rPr lang="en-US" baseline="0" dirty="0"/>
              <a:t> ester that regulate various physiological process.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ACSL catalyzes the ligation of fatty acids to coenzyme A, the first and rate-limiting step in fatty acid utilization</a:t>
            </a:r>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7</a:t>
            </a:fld>
            <a:endParaRPr lang="en-US"/>
          </a:p>
        </p:txBody>
      </p:sp>
    </p:spTree>
    <p:extLst>
      <p:ext uri="{BB962C8B-B14F-4D97-AF65-F5344CB8AC3E}">
        <p14:creationId xmlns:p14="http://schemas.microsoft.com/office/powerpoint/2010/main" val="137136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ACSL catalyzes the ligation of fatty acids to coenzyme A, the first and rate-limiting step in fatty acid utilization</a:t>
            </a:r>
          </a:p>
          <a:p>
            <a:endParaRPr lang="en-US" dirty="0"/>
          </a:p>
          <a:p>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8</a:t>
            </a:fld>
            <a:endParaRPr lang="en-US"/>
          </a:p>
        </p:txBody>
      </p:sp>
    </p:spTree>
    <p:extLst>
      <p:ext uri="{BB962C8B-B14F-4D97-AF65-F5344CB8AC3E}">
        <p14:creationId xmlns:p14="http://schemas.microsoft.com/office/powerpoint/2010/main" val="173901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Traicsin</a:t>
            </a:r>
            <a:r>
              <a:rPr lang="en-US" dirty="0"/>
              <a:t> c inhibits</a:t>
            </a:r>
            <a:r>
              <a:rPr lang="en-US" baseline="0" dirty="0"/>
              <a:t> acsl 1,3,4:::: so the fatty acid does not activate to fatty acyl </a:t>
            </a:r>
            <a:r>
              <a:rPr lang="en-US" baseline="0" dirty="0" err="1"/>
              <a:t>coa</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9</a:t>
            </a:fld>
            <a:endParaRPr lang="en-US"/>
          </a:p>
        </p:txBody>
      </p:sp>
    </p:spTree>
    <p:extLst>
      <p:ext uri="{BB962C8B-B14F-4D97-AF65-F5344CB8AC3E}">
        <p14:creationId xmlns:p14="http://schemas.microsoft.com/office/powerpoint/2010/main" val="480722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 hours after either permanent middle cerebral artery</a:t>
            </a:r>
            <a:r>
              <a:rPr lang="en-US" baseline="0" dirty="0"/>
              <a:t> occlusion or temporary (1 hour) MCAO.  In both cases, mice were treated at the time of occlusion with the indicated dose of triacsin C, administered IV.</a:t>
            </a:r>
          </a:p>
          <a:p>
            <a:endParaRPr lang="en-US" baseline="0" dirty="0"/>
          </a:p>
          <a:p>
            <a:r>
              <a:rPr lang="en-US" baseline="0" dirty="0"/>
              <a:t>Upper three bar was for 24 hour occlusion and lower 2 bar for 1 hour occlusion. You can see in both cases </a:t>
            </a:r>
            <a:r>
              <a:rPr lang="en-US" baseline="0" dirty="0" err="1"/>
              <a:t>infarced</a:t>
            </a:r>
            <a:r>
              <a:rPr lang="en-US" baseline="0" dirty="0"/>
              <a:t> volume reduced in Triacsin c treated hemisphere of the brain. </a:t>
            </a:r>
            <a:endParaRPr lang="en-US" dirty="0"/>
          </a:p>
        </p:txBody>
      </p:sp>
      <p:sp>
        <p:nvSpPr>
          <p:cNvPr id="4" name="Slide Number Placeholder 3"/>
          <p:cNvSpPr>
            <a:spLocks noGrp="1"/>
          </p:cNvSpPr>
          <p:nvPr>
            <p:ph type="sldNum" sz="quarter" idx="10"/>
          </p:nvPr>
        </p:nvSpPr>
        <p:spPr/>
        <p:txBody>
          <a:bodyPr/>
          <a:lstStyle/>
          <a:p>
            <a:fld id="{0F70A770-731E-FC46-BFCF-E90F091D565E}" type="slidenum">
              <a:rPr lang="en-US" smtClean="0"/>
              <a:t>10</a:t>
            </a:fld>
            <a:endParaRPr lang="en-US"/>
          </a:p>
        </p:txBody>
      </p:sp>
    </p:spTree>
    <p:extLst>
      <p:ext uri="{BB962C8B-B14F-4D97-AF65-F5344CB8AC3E}">
        <p14:creationId xmlns:p14="http://schemas.microsoft.com/office/powerpoint/2010/main" val="143325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A7C6F2-9627-F44A-A391-8F896F68B62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931065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A7C6F2-9627-F44A-A391-8F896F68B62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764237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A7C6F2-9627-F44A-A391-8F896F68B62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23486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A7C6F2-9627-F44A-A391-8F896F68B62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851216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A7C6F2-9627-F44A-A391-8F896F68B62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65312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A7C6F2-9627-F44A-A391-8F896F68B627}"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28576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A7C6F2-9627-F44A-A391-8F896F68B627}" type="datetimeFigureOut">
              <a:rPr lang="en-US" smtClean="0"/>
              <a:t>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820671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A7C6F2-9627-F44A-A391-8F896F68B627}" type="datetimeFigureOut">
              <a:rPr lang="en-US" smtClean="0"/>
              <a:t>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525531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A7C6F2-9627-F44A-A391-8F896F68B627}" type="datetimeFigureOut">
              <a:rPr lang="en-US" smtClean="0"/>
              <a:t>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519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A7C6F2-9627-F44A-A391-8F896F68B627}"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194766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A7C6F2-9627-F44A-A391-8F896F68B627}"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0A0A23-6ECF-074C-B5BC-ADA353BA283C}" type="slidenum">
              <a:rPr lang="en-US" smtClean="0"/>
              <a:t>‹#›</a:t>
            </a:fld>
            <a:endParaRPr lang="en-US"/>
          </a:p>
        </p:txBody>
      </p:sp>
    </p:spTree>
    <p:extLst>
      <p:ext uri="{BB962C8B-B14F-4D97-AF65-F5344CB8AC3E}">
        <p14:creationId xmlns:p14="http://schemas.microsoft.com/office/powerpoint/2010/main" val="293599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7C6F2-9627-F44A-A391-8F896F68B627}" type="datetimeFigureOut">
              <a:rPr lang="en-US" smtClean="0"/>
              <a:t>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A0A23-6ECF-074C-B5BC-ADA353BA283C}" type="slidenum">
              <a:rPr lang="en-US" smtClean="0"/>
              <a:t>‹#›</a:t>
            </a:fld>
            <a:endParaRPr lang="en-US"/>
          </a:p>
        </p:txBody>
      </p:sp>
    </p:spTree>
    <p:extLst>
      <p:ext uri="{BB962C8B-B14F-4D97-AF65-F5344CB8AC3E}">
        <p14:creationId xmlns:p14="http://schemas.microsoft.com/office/powerpoint/2010/main" val="1100693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00.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2.xml"/><Relationship Id="rId4" Type="http://schemas.openxmlformats.org/officeDocument/2006/relationships/image" Target="../media/image142.jpg"/></Relationships>
</file>

<file path=ppt/slides/_rels/slide102.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6.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3.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8.ti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tif"/></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png"/><Relationship Id="rId7"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 Id="rId9" Type="http://schemas.openxmlformats.org/officeDocument/2006/relationships/image" Target="../media/image20.emf"/></Relationships>
</file>

<file path=ppt/slides/_rels/slide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5.emf"/><Relationship Id="rId7"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16.emf"/></Relationships>
</file>

<file path=ppt/slides/_rels/slide9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My Research</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563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farct volum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775" y="1336484"/>
            <a:ext cx="3315225" cy="4827701"/>
          </a:xfrm>
          <a:prstGeom prst="rect">
            <a:avLst/>
          </a:prstGeom>
        </p:spPr>
      </p:pic>
      <p:pic>
        <p:nvPicPr>
          <p:cNvPr id="3" name="Picture 2" descr="Brain Sections.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925" y="2016241"/>
            <a:ext cx="1619646" cy="3881179"/>
          </a:xfrm>
          <a:prstGeom prst="rect">
            <a:avLst/>
          </a:prstGeom>
        </p:spPr>
      </p:pic>
      <p:sp>
        <p:nvSpPr>
          <p:cNvPr id="4" name="TextBox 3"/>
          <p:cNvSpPr txBox="1"/>
          <p:nvPr/>
        </p:nvSpPr>
        <p:spPr>
          <a:xfrm>
            <a:off x="2797710" y="382377"/>
            <a:ext cx="5753855" cy="954107"/>
          </a:xfrm>
          <a:prstGeom prst="rect">
            <a:avLst/>
          </a:prstGeom>
          <a:noFill/>
        </p:spPr>
        <p:txBody>
          <a:bodyPr wrap="square" rtlCol="0">
            <a:spAutoFit/>
          </a:bodyPr>
          <a:lstStyle/>
          <a:p>
            <a:pPr algn="ctr"/>
            <a:r>
              <a:rPr lang="en-US" sz="2800" dirty="0"/>
              <a:t>Triacsin C treatment reduces infarct volume in murine MCAO</a:t>
            </a:r>
          </a:p>
        </p:txBody>
      </p:sp>
      <p:sp>
        <p:nvSpPr>
          <p:cNvPr id="5" name="TextBox 4"/>
          <p:cNvSpPr txBox="1"/>
          <p:nvPr/>
        </p:nvSpPr>
        <p:spPr>
          <a:xfrm>
            <a:off x="7147769" y="5963095"/>
            <a:ext cx="659861" cy="461665"/>
          </a:xfrm>
          <a:prstGeom prst="rect">
            <a:avLst/>
          </a:prstGeom>
          <a:noFill/>
        </p:spPr>
        <p:txBody>
          <a:bodyPr wrap="none" rtlCol="0">
            <a:spAutoFit/>
          </a:bodyPr>
          <a:lstStyle/>
          <a:p>
            <a:r>
              <a:rPr lang="en-US" sz="2400" dirty="0" err="1"/>
              <a:t>Veh</a:t>
            </a:r>
            <a:endParaRPr lang="en-US" sz="2400" dirty="0"/>
          </a:p>
        </p:txBody>
      </p:sp>
      <p:sp>
        <p:nvSpPr>
          <p:cNvPr id="6" name="TextBox 5"/>
          <p:cNvSpPr txBox="1"/>
          <p:nvPr/>
        </p:nvSpPr>
        <p:spPr>
          <a:xfrm>
            <a:off x="7975464" y="5963095"/>
            <a:ext cx="657681" cy="461665"/>
          </a:xfrm>
          <a:prstGeom prst="rect">
            <a:avLst/>
          </a:prstGeom>
          <a:noFill/>
        </p:spPr>
        <p:txBody>
          <a:bodyPr wrap="none" rtlCol="0">
            <a:spAutoFit/>
          </a:bodyPr>
          <a:lstStyle/>
          <a:p>
            <a:r>
              <a:rPr lang="en-US" sz="2400" dirty="0" err="1"/>
              <a:t>TriC</a:t>
            </a:r>
            <a:endParaRPr lang="en-US" dirty="0"/>
          </a:p>
        </p:txBody>
      </p:sp>
    </p:spTree>
    <p:extLst>
      <p:ext uri="{BB962C8B-B14F-4D97-AF65-F5344CB8AC3E}">
        <p14:creationId xmlns:p14="http://schemas.microsoft.com/office/powerpoint/2010/main" val="198790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893094"/>
            <a:ext cx="7505700" cy="4216400"/>
          </a:xfrm>
        </p:spPr>
      </p:pic>
    </p:spTree>
    <p:extLst>
      <p:ext uri="{BB962C8B-B14F-4D97-AF65-F5344CB8AC3E}">
        <p14:creationId xmlns:p14="http://schemas.microsoft.com/office/powerpoint/2010/main" val="196863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695" y="365125"/>
            <a:ext cx="5318891" cy="298793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95" y="3766089"/>
            <a:ext cx="5318891" cy="29879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246" y="2290261"/>
            <a:ext cx="5254302" cy="2951655"/>
          </a:xfrm>
          <a:prstGeom prst="rect">
            <a:avLst/>
          </a:prstGeom>
        </p:spPr>
      </p:pic>
    </p:spTree>
    <p:extLst>
      <p:ext uri="{BB962C8B-B14F-4D97-AF65-F5344CB8AC3E}">
        <p14:creationId xmlns:p14="http://schemas.microsoft.com/office/powerpoint/2010/main" val="64712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164" y="214431"/>
            <a:ext cx="5255829" cy="29525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81" y="3664858"/>
            <a:ext cx="5072993" cy="2849803"/>
          </a:xfrm>
          <a:prstGeom prst="rect">
            <a:avLst/>
          </a:prstGeom>
        </p:spPr>
      </p:pic>
    </p:spTree>
    <p:extLst>
      <p:ext uri="{BB962C8B-B14F-4D97-AF65-F5344CB8AC3E}">
        <p14:creationId xmlns:p14="http://schemas.microsoft.com/office/powerpoint/2010/main" val="115071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8472" y="1951749"/>
            <a:ext cx="7553621" cy="4351338"/>
          </a:xfrm>
        </p:spPr>
      </p:pic>
    </p:spTree>
    <p:extLst>
      <p:ext uri="{BB962C8B-B14F-4D97-AF65-F5344CB8AC3E}">
        <p14:creationId xmlns:p14="http://schemas.microsoft.com/office/powerpoint/2010/main" val="49527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8182" y="1945856"/>
            <a:ext cx="7553621" cy="4351338"/>
          </a:xfrm>
        </p:spPr>
      </p:pic>
    </p:spTree>
    <p:extLst>
      <p:ext uri="{BB962C8B-B14F-4D97-AF65-F5344CB8AC3E}">
        <p14:creationId xmlns:p14="http://schemas.microsoft.com/office/powerpoint/2010/main" val="19190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655" y="1825625"/>
            <a:ext cx="8106690" cy="4351338"/>
          </a:xfrm>
        </p:spPr>
      </p:pic>
    </p:spTree>
    <p:extLst>
      <p:ext uri="{BB962C8B-B14F-4D97-AF65-F5344CB8AC3E}">
        <p14:creationId xmlns:p14="http://schemas.microsoft.com/office/powerpoint/2010/main" val="11290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893094"/>
            <a:ext cx="7505700" cy="4216400"/>
          </a:xfrm>
        </p:spPr>
      </p:pic>
    </p:spTree>
    <p:extLst>
      <p:ext uri="{BB962C8B-B14F-4D97-AF65-F5344CB8AC3E}">
        <p14:creationId xmlns:p14="http://schemas.microsoft.com/office/powerpoint/2010/main" val="193909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9220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893094"/>
            <a:ext cx="7505700" cy="4216400"/>
          </a:xfrm>
        </p:spPr>
      </p:pic>
    </p:spTree>
    <p:extLst>
      <p:ext uri="{BB962C8B-B14F-4D97-AF65-F5344CB8AC3E}">
        <p14:creationId xmlns:p14="http://schemas.microsoft.com/office/powerpoint/2010/main" val="48386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Number of Hidden Layer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3152" y="1983280"/>
            <a:ext cx="6665695" cy="4351338"/>
          </a:xfrm>
        </p:spPr>
      </p:pic>
    </p:spTree>
    <p:extLst>
      <p:ext uri="{BB962C8B-B14F-4D97-AF65-F5344CB8AC3E}">
        <p14:creationId xmlns:p14="http://schemas.microsoft.com/office/powerpoint/2010/main" val="70246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rain iNO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5116" y="1745397"/>
            <a:ext cx="5161614" cy="4543172"/>
          </a:xfrm>
          <a:prstGeom prst="rect">
            <a:avLst/>
          </a:prstGeom>
        </p:spPr>
      </p:pic>
      <p:sp>
        <p:nvSpPr>
          <p:cNvPr id="3" name="TextBox 2"/>
          <p:cNvSpPr txBox="1"/>
          <p:nvPr/>
        </p:nvSpPr>
        <p:spPr>
          <a:xfrm>
            <a:off x="2507827" y="715540"/>
            <a:ext cx="7228840" cy="1077218"/>
          </a:xfrm>
          <a:prstGeom prst="rect">
            <a:avLst/>
          </a:prstGeom>
          <a:noFill/>
        </p:spPr>
        <p:txBody>
          <a:bodyPr wrap="square" rtlCol="0">
            <a:spAutoFit/>
          </a:bodyPr>
          <a:lstStyle/>
          <a:p>
            <a:pPr algn="ctr"/>
            <a:r>
              <a:rPr lang="en-US" sz="3200" dirty="0"/>
              <a:t>Triacsin C inhibits iNOS upregulation in mice 24 hours after permanent MCAO </a:t>
            </a:r>
          </a:p>
        </p:txBody>
      </p:sp>
    </p:spTree>
    <p:extLst>
      <p:ext uri="{BB962C8B-B14F-4D97-AF65-F5344CB8AC3E}">
        <p14:creationId xmlns:p14="http://schemas.microsoft.com/office/powerpoint/2010/main" val="197496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7371" y="1825625"/>
            <a:ext cx="5797258" cy="4351338"/>
          </a:xfrm>
        </p:spPr>
      </p:pic>
    </p:spTree>
    <p:extLst>
      <p:ext uri="{BB962C8B-B14F-4D97-AF65-F5344CB8AC3E}">
        <p14:creationId xmlns:p14="http://schemas.microsoft.com/office/powerpoint/2010/main" val="142644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5449" y="1838877"/>
            <a:ext cx="7735712" cy="4351338"/>
          </a:xfrm>
        </p:spPr>
      </p:pic>
    </p:spTree>
    <p:extLst>
      <p:ext uri="{BB962C8B-B14F-4D97-AF65-F5344CB8AC3E}">
        <p14:creationId xmlns:p14="http://schemas.microsoft.com/office/powerpoint/2010/main" val="86058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0740" y="1825625"/>
            <a:ext cx="6410520" cy="4351338"/>
          </a:xfrm>
        </p:spPr>
      </p:pic>
    </p:spTree>
    <p:extLst>
      <p:ext uri="{BB962C8B-B14F-4D97-AF65-F5344CB8AC3E}">
        <p14:creationId xmlns:p14="http://schemas.microsoft.com/office/powerpoint/2010/main" val="179606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718" y="1690688"/>
            <a:ext cx="8010563" cy="4351338"/>
          </a:xfrm>
        </p:spPr>
      </p:pic>
    </p:spTree>
    <p:extLst>
      <p:ext uri="{BB962C8B-B14F-4D97-AF65-F5344CB8AC3E}">
        <p14:creationId xmlns:p14="http://schemas.microsoft.com/office/powerpoint/2010/main" val="141454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655" y="1825625"/>
            <a:ext cx="8106690" cy="4351338"/>
          </a:xfrm>
        </p:spPr>
      </p:pic>
    </p:spTree>
    <p:extLst>
      <p:ext uri="{BB962C8B-B14F-4D97-AF65-F5344CB8AC3E}">
        <p14:creationId xmlns:p14="http://schemas.microsoft.com/office/powerpoint/2010/main" val="10437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4165" y="1825625"/>
            <a:ext cx="7763670" cy="4351338"/>
          </a:xfrm>
        </p:spPr>
      </p:pic>
    </p:spTree>
    <p:extLst>
      <p:ext uri="{BB962C8B-B14F-4D97-AF65-F5344CB8AC3E}">
        <p14:creationId xmlns:p14="http://schemas.microsoft.com/office/powerpoint/2010/main" val="33932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0276" y="1825625"/>
            <a:ext cx="7571447" cy="4351338"/>
          </a:xfrm>
        </p:spPr>
      </p:pic>
    </p:spTree>
    <p:extLst>
      <p:ext uri="{BB962C8B-B14F-4D97-AF65-F5344CB8AC3E}">
        <p14:creationId xmlns:p14="http://schemas.microsoft.com/office/powerpoint/2010/main" val="19432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737" y="278610"/>
            <a:ext cx="8154633" cy="6780257"/>
          </a:xfrm>
          <a:prstGeom prst="rect">
            <a:avLst/>
          </a:prstGeom>
        </p:spPr>
      </p:pic>
      <p:grpSp>
        <p:nvGrpSpPr>
          <p:cNvPr id="61" name="Group 60"/>
          <p:cNvGrpSpPr/>
          <p:nvPr/>
        </p:nvGrpSpPr>
        <p:grpSpPr>
          <a:xfrm>
            <a:off x="1738876" y="396968"/>
            <a:ext cx="4984768" cy="4595435"/>
            <a:chOff x="213537" y="180588"/>
            <a:chExt cx="4984768" cy="45954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879" y="822004"/>
              <a:ext cx="1121426" cy="296469"/>
            </a:xfrm>
            <a:prstGeom prst="rect">
              <a:avLst/>
            </a:prstGeom>
          </p:spPr>
        </p:pic>
        <p:grpSp>
          <p:nvGrpSpPr>
            <p:cNvPr id="58" name="Group 57"/>
            <p:cNvGrpSpPr/>
            <p:nvPr/>
          </p:nvGrpSpPr>
          <p:grpSpPr>
            <a:xfrm>
              <a:off x="213537" y="180588"/>
              <a:ext cx="3942761" cy="4595435"/>
              <a:chOff x="213537" y="180588"/>
              <a:chExt cx="3942761" cy="4595435"/>
            </a:xfrm>
          </p:grpSpPr>
          <p:grpSp>
            <p:nvGrpSpPr>
              <p:cNvPr id="56" name="Group 55"/>
              <p:cNvGrpSpPr/>
              <p:nvPr/>
            </p:nvGrpSpPr>
            <p:grpSpPr>
              <a:xfrm>
                <a:off x="721200" y="917302"/>
                <a:ext cx="3435098" cy="3858721"/>
                <a:chOff x="721200" y="917302"/>
                <a:chExt cx="3435098" cy="3858721"/>
              </a:xfrm>
            </p:grpSpPr>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307376">
                  <a:off x="2797665" y="4090160"/>
                  <a:ext cx="1102590" cy="269136"/>
                </a:xfrm>
                <a:prstGeom prst="rect">
                  <a:avLst/>
                </a:prstGeom>
              </p:spPr>
            </p:pic>
            <p:grpSp>
              <p:nvGrpSpPr>
                <p:cNvPr id="52" name="Group 51"/>
                <p:cNvGrpSpPr/>
                <p:nvPr/>
              </p:nvGrpSpPr>
              <p:grpSpPr>
                <a:xfrm>
                  <a:off x="721200" y="917302"/>
                  <a:ext cx="3435098" cy="3381506"/>
                  <a:chOff x="735101" y="1123038"/>
                  <a:chExt cx="3435098" cy="3381506"/>
                </a:xfrm>
              </p:grpSpPr>
              <p:grpSp>
                <p:nvGrpSpPr>
                  <p:cNvPr id="30" name="Group 29"/>
                  <p:cNvGrpSpPr/>
                  <p:nvPr/>
                </p:nvGrpSpPr>
                <p:grpSpPr>
                  <a:xfrm>
                    <a:off x="1796579" y="1123038"/>
                    <a:ext cx="2373620" cy="593095"/>
                    <a:chOff x="1796579" y="1123038"/>
                    <a:chExt cx="2373620" cy="593095"/>
                  </a:xfrm>
                </p:grpSpPr>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1908" y="1123038"/>
                      <a:ext cx="2168291" cy="257508"/>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624016">
                      <a:off x="1673486" y="1393498"/>
                      <a:ext cx="445728" cy="199541"/>
                    </a:xfrm>
                    <a:prstGeom prst="rect">
                      <a:avLst/>
                    </a:prstGeom>
                  </p:spPr>
                </p:pic>
              </p:grpSp>
              <p:sp>
                <p:nvSpPr>
                  <p:cNvPr id="29" name="Right Arrow 28"/>
                  <p:cNvSpPr/>
                  <p:nvPr/>
                </p:nvSpPr>
                <p:spPr>
                  <a:xfrm rot="6002254">
                    <a:off x="842592" y="2494264"/>
                    <a:ext cx="2339190" cy="268931"/>
                  </a:xfrm>
                  <a:prstGeom prst="rightArrow">
                    <a:avLst/>
                  </a:prstGeom>
                  <a:solidFill>
                    <a:srgbClr val="002060">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735101" y="3911449"/>
                    <a:ext cx="2373620" cy="593095"/>
                    <a:chOff x="1796579" y="1123038"/>
                    <a:chExt cx="2373620" cy="593095"/>
                  </a:xfrm>
                </p:grpSpPr>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1908" y="1123038"/>
                      <a:ext cx="2168291" cy="257508"/>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624016">
                      <a:off x="1673486" y="1393498"/>
                      <a:ext cx="445728" cy="199541"/>
                    </a:xfrm>
                    <a:prstGeom prst="rect">
                      <a:avLst/>
                    </a:prstGeom>
                  </p:spPr>
                </p:pic>
              </p:grpSp>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430" y="2150916"/>
                    <a:ext cx="2257021" cy="1291621"/>
                  </a:xfrm>
                  <a:prstGeom prst="rect">
                    <a:avLst/>
                  </a:prstGeom>
                </p:spPr>
              </p:pic>
            </p:grpSp>
          </p:grpSp>
          <p:grpSp>
            <p:nvGrpSpPr>
              <p:cNvPr id="57" name="Group 56"/>
              <p:cNvGrpSpPr/>
              <p:nvPr/>
            </p:nvGrpSpPr>
            <p:grpSpPr>
              <a:xfrm>
                <a:off x="213537" y="180588"/>
                <a:ext cx="1552220" cy="1921581"/>
                <a:chOff x="213537" y="180588"/>
                <a:chExt cx="1552220" cy="1921581"/>
              </a:xfrm>
            </p:grpSpPr>
            <p:sp>
              <p:nvSpPr>
                <p:cNvPr id="36" name="TextBox 35"/>
                <p:cNvSpPr txBox="1"/>
                <p:nvPr/>
              </p:nvSpPr>
              <p:spPr>
                <a:xfrm>
                  <a:off x="213537" y="180588"/>
                  <a:ext cx="1552220" cy="523220"/>
                </a:xfrm>
                <a:prstGeom prst="rect">
                  <a:avLst/>
                </a:prstGeom>
                <a:noFill/>
              </p:spPr>
              <p:txBody>
                <a:bodyPr wrap="none" rtlCol="0">
                  <a:spAutoFit/>
                </a:bodyPr>
                <a:lstStyle/>
                <a:p>
                  <a:r>
                    <a:rPr lang="en-US" sz="2800" dirty="0"/>
                    <a:t>Triacsin C</a:t>
                  </a:r>
                </a:p>
              </p:txBody>
            </p:sp>
            <p:sp>
              <p:nvSpPr>
                <p:cNvPr id="38" name="Multiply 37"/>
                <p:cNvSpPr/>
                <p:nvPr/>
              </p:nvSpPr>
              <p:spPr>
                <a:xfrm>
                  <a:off x="213537" y="1123038"/>
                  <a:ext cx="617736" cy="705762"/>
                </a:xfrm>
                <a:prstGeom prst="mathMultiply">
                  <a:avLst/>
                </a:prstGeom>
                <a:solidFill>
                  <a:schemeClr val="accent2"/>
                </a:solidFill>
                <a:ln>
                  <a:noFill/>
                </a:ln>
                <a:effectLst>
                  <a:outerShdw blurRad="40000" dist="23000" dir="5400000" rotWithShape="0">
                    <a:srgbClr val="C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Arrow 38"/>
                <p:cNvSpPr/>
                <p:nvPr/>
              </p:nvSpPr>
              <p:spPr>
                <a:xfrm rot="4360396">
                  <a:off x="299071" y="1303188"/>
                  <a:ext cx="1430291" cy="167671"/>
                </a:xfrm>
                <a:prstGeom prst="rightArrow">
                  <a:avLst/>
                </a:prstGeom>
                <a:solidFill>
                  <a:srgbClr val="002060">
                    <a:alpha val="5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59" name="Group 58"/>
          <p:cNvGrpSpPr/>
          <p:nvPr/>
        </p:nvGrpSpPr>
        <p:grpSpPr>
          <a:xfrm>
            <a:off x="1602998" y="1757484"/>
            <a:ext cx="7291620" cy="4884731"/>
            <a:chOff x="78998" y="1757483"/>
            <a:chExt cx="7291620" cy="4884731"/>
          </a:xfrm>
        </p:grpSpPr>
        <p:grpSp>
          <p:nvGrpSpPr>
            <p:cNvPr id="53" name="Group 52"/>
            <p:cNvGrpSpPr/>
            <p:nvPr/>
          </p:nvGrpSpPr>
          <p:grpSpPr>
            <a:xfrm>
              <a:off x="3844217" y="1757483"/>
              <a:ext cx="3526401" cy="3476804"/>
              <a:chOff x="3844217" y="1757483"/>
              <a:chExt cx="3526401" cy="3476804"/>
            </a:xfrm>
          </p:grpSpPr>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4217" y="1757483"/>
                <a:ext cx="3526401" cy="3476804"/>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5065724" y="2235650"/>
                <a:ext cx="1524000" cy="385461"/>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V="1">
                <a:off x="4281053" y="3912360"/>
                <a:ext cx="1801091" cy="386448"/>
              </a:xfrm>
              <a:prstGeom prst="rect">
                <a:avLst/>
              </a:prstGeom>
            </p:spPr>
          </p:pic>
          <p:sp>
            <p:nvSpPr>
              <p:cNvPr id="24" name="Right Arrow 23"/>
              <p:cNvSpPr/>
              <p:nvPr/>
            </p:nvSpPr>
            <p:spPr>
              <a:xfrm rot="6412692">
                <a:off x="4323708" y="3191017"/>
                <a:ext cx="964961" cy="196687"/>
              </a:xfrm>
              <a:prstGeom prst="rightArrow">
                <a:avLst/>
              </a:prstGeom>
              <a:solidFill>
                <a:srgbClr val="002060">
                  <a:alpha val="5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5199644" y="2565893"/>
                <a:ext cx="1531188" cy="461665"/>
              </a:xfrm>
              <a:prstGeom prst="rect">
                <a:avLst/>
              </a:prstGeom>
              <a:noFill/>
            </p:spPr>
            <p:txBody>
              <a:bodyPr wrap="none" rtlCol="0">
                <a:spAutoFit/>
              </a:bodyPr>
              <a:lstStyle/>
              <a:p>
                <a:r>
                  <a:rPr lang="en-US" sz="2400" dirty="0"/>
                  <a:t>iNOS Gene</a:t>
                </a:r>
              </a:p>
            </p:txBody>
          </p:sp>
          <p:sp>
            <p:nvSpPr>
              <p:cNvPr id="47" name="TextBox 46"/>
              <p:cNvSpPr txBox="1"/>
              <p:nvPr/>
            </p:nvSpPr>
            <p:spPr>
              <a:xfrm>
                <a:off x="4806188" y="4285229"/>
                <a:ext cx="1656223" cy="461665"/>
              </a:xfrm>
              <a:prstGeom prst="rect">
                <a:avLst/>
              </a:prstGeom>
              <a:noFill/>
            </p:spPr>
            <p:txBody>
              <a:bodyPr wrap="none" rtlCol="0">
                <a:spAutoFit/>
              </a:bodyPr>
              <a:lstStyle/>
              <a:p>
                <a:r>
                  <a:rPr lang="en-US" sz="2400" dirty="0"/>
                  <a:t>iNOS mRNA</a:t>
                </a:r>
              </a:p>
            </p:txBody>
          </p:sp>
        </p:grpSp>
        <p:grpSp>
          <p:nvGrpSpPr>
            <p:cNvPr id="54" name="Group 53"/>
            <p:cNvGrpSpPr/>
            <p:nvPr/>
          </p:nvGrpSpPr>
          <p:grpSpPr>
            <a:xfrm>
              <a:off x="2001908" y="5270070"/>
              <a:ext cx="4587816" cy="1079851"/>
              <a:chOff x="2001908" y="5270070"/>
              <a:chExt cx="4587816" cy="1079851"/>
            </a:xfrm>
          </p:grpSpPr>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10614" y="5378476"/>
                <a:ext cx="4279110" cy="505940"/>
              </a:xfrm>
              <a:prstGeom prst="rect">
                <a:avLst/>
              </a:prstGeom>
            </p:spPr>
          </p:pic>
          <p:sp>
            <p:nvSpPr>
              <p:cNvPr id="40" name="Right Arrow 39"/>
              <p:cNvSpPr/>
              <p:nvPr/>
            </p:nvSpPr>
            <p:spPr>
              <a:xfrm rot="5400000">
                <a:off x="1760116" y="5511862"/>
                <a:ext cx="722751" cy="239168"/>
              </a:xfrm>
              <a:prstGeom prst="rightArrow">
                <a:avLst/>
              </a:prstGeom>
              <a:solidFill>
                <a:srgbClr val="C00000">
                  <a:alpha val="5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3650410" y="5888256"/>
                <a:ext cx="1776448" cy="461665"/>
              </a:xfrm>
              <a:prstGeom prst="rect">
                <a:avLst/>
              </a:prstGeom>
              <a:noFill/>
            </p:spPr>
            <p:txBody>
              <a:bodyPr wrap="none" rtlCol="0">
                <a:spAutoFit/>
              </a:bodyPr>
              <a:lstStyle/>
              <a:p>
                <a:r>
                  <a:rPr lang="en-US" sz="2400" dirty="0"/>
                  <a:t>iNOS Protein</a:t>
                </a:r>
              </a:p>
            </p:txBody>
          </p:sp>
        </p:grpSp>
        <p:sp>
          <p:nvSpPr>
            <p:cNvPr id="49" name="TextBox 48"/>
            <p:cNvSpPr txBox="1"/>
            <p:nvPr/>
          </p:nvSpPr>
          <p:spPr>
            <a:xfrm rot="20831119">
              <a:off x="78998" y="6118994"/>
              <a:ext cx="1552220" cy="523220"/>
            </a:xfrm>
            <a:prstGeom prst="rect">
              <a:avLst/>
            </a:prstGeom>
            <a:noFill/>
          </p:spPr>
          <p:txBody>
            <a:bodyPr wrap="none" rtlCol="0">
              <a:spAutoFit/>
            </a:bodyPr>
            <a:lstStyle/>
            <a:p>
              <a:r>
                <a:rPr lang="en-US" sz="2800" dirty="0"/>
                <a:t>Triacsin C</a:t>
              </a:r>
            </a:p>
          </p:txBody>
        </p:sp>
        <p:sp>
          <p:nvSpPr>
            <p:cNvPr id="50" name="Right Arrow 49"/>
            <p:cNvSpPr/>
            <p:nvPr/>
          </p:nvSpPr>
          <p:spPr>
            <a:xfrm rot="21407446">
              <a:off x="1623361" y="6068910"/>
              <a:ext cx="1380764" cy="238164"/>
            </a:xfrm>
            <a:prstGeom prst="rightArrow">
              <a:avLst/>
            </a:prstGeom>
            <a:solidFill>
              <a:srgbClr val="002060">
                <a:alpha val="5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4359630" y="2745408"/>
            <a:ext cx="1119310" cy="1446550"/>
            <a:chOff x="2835630" y="2745408"/>
            <a:chExt cx="1119310" cy="1446550"/>
          </a:xfrm>
        </p:grpSpPr>
        <p:sp>
          <p:nvSpPr>
            <p:cNvPr id="44" name="Right Arrow 43"/>
            <p:cNvSpPr/>
            <p:nvPr/>
          </p:nvSpPr>
          <p:spPr>
            <a:xfrm rot="2657866">
              <a:off x="2835630" y="3509154"/>
              <a:ext cx="1062608" cy="192760"/>
            </a:xfrm>
            <a:prstGeom prst="rightArrow">
              <a:avLst/>
            </a:prstGeom>
            <a:solidFill>
              <a:srgbClr val="002060">
                <a:alpha val="5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301208" y="2745408"/>
              <a:ext cx="653732" cy="1446550"/>
            </a:xfrm>
            <a:prstGeom prst="rect">
              <a:avLst/>
            </a:prstGeom>
            <a:noFill/>
          </p:spPr>
          <p:txBody>
            <a:bodyPr wrap="square" rtlCol="0">
              <a:spAutoFit/>
            </a:bodyPr>
            <a:lstStyle/>
            <a:p>
              <a:r>
                <a:rPr lang="en-US" sz="8800" b="1" dirty="0">
                  <a:solidFill>
                    <a:srgbClr val="C00000"/>
                  </a:solidFill>
                </a:rPr>
                <a:t>?</a:t>
              </a:r>
            </a:p>
          </p:txBody>
        </p:sp>
      </p:grpSp>
    </p:spTree>
    <p:extLst>
      <p:ext uri="{BB962C8B-B14F-4D97-AF65-F5344CB8AC3E}">
        <p14:creationId xmlns:p14="http://schemas.microsoft.com/office/powerpoint/2010/main" val="15089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dissolve">
                                      <p:cBhvr>
                                        <p:cTn id="11"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dissolv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dissolve">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dissolve">
                                      <p:cBhvr>
                                        <p:cTn id="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3485" y="872123"/>
            <a:ext cx="1813302" cy="2431834"/>
          </a:xfrm>
        </p:spPr>
      </p:pic>
      <p:grpSp>
        <p:nvGrpSpPr>
          <p:cNvPr id="15" name="Group 14"/>
          <p:cNvGrpSpPr/>
          <p:nvPr/>
        </p:nvGrpSpPr>
        <p:grpSpPr>
          <a:xfrm>
            <a:off x="3476786" y="872124"/>
            <a:ext cx="2070439" cy="2469103"/>
            <a:chOff x="3708007" y="1844299"/>
            <a:chExt cx="2201089" cy="4347537"/>
          </a:xfrm>
        </p:grpSpPr>
        <p:sp>
          <p:nvSpPr>
            <p:cNvPr id="10" name="TextBox 9"/>
            <p:cNvSpPr txBox="1"/>
            <p:nvPr/>
          </p:nvSpPr>
          <p:spPr>
            <a:xfrm>
              <a:off x="3817551" y="1844299"/>
              <a:ext cx="1340490" cy="921273"/>
            </a:xfrm>
            <a:prstGeom prst="rect">
              <a:avLst/>
            </a:prstGeom>
            <a:noFill/>
          </p:spPr>
          <p:txBody>
            <a:bodyPr wrap="none" rtlCol="0">
              <a:spAutoFit/>
            </a:bodyPr>
            <a:lstStyle/>
            <a:p>
              <a:r>
                <a:rPr lang="en-US" sz="2800" dirty="0"/>
                <a:t>Control</a:t>
              </a:r>
            </a:p>
          </p:txBody>
        </p:sp>
        <p:sp>
          <p:nvSpPr>
            <p:cNvPr id="11" name="TextBox 10"/>
            <p:cNvSpPr txBox="1"/>
            <p:nvPr/>
          </p:nvSpPr>
          <p:spPr>
            <a:xfrm>
              <a:off x="3817551" y="3043745"/>
              <a:ext cx="2086091" cy="921273"/>
            </a:xfrm>
            <a:prstGeom prst="rect">
              <a:avLst/>
            </a:prstGeom>
            <a:noFill/>
          </p:spPr>
          <p:txBody>
            <a:bodyPr wrap="none" rtlCol="0">
              <a:spAutoFit/>
            </a:bodyPr>
            <a:lstStyle/>
            <a:p>
              <a:r>
                <a:rPr lang="en-US" sz="2800" dirty="0"/>
                <a:t>Control + TC</a:t>
              </a:r>
            </a:p>
          </p:txBody>
        </p:sp>
        <p:sp>
          <p:nvSpPr>
            <p:cNvPr id="12" name="TextBox 11"/>
            <p:cNvSpPr txBox="1"/>
            <p:nvPr/>
          </p:nvSpPr>
          <p:spPr>
            <a:xfrm>
              <a:off x="3817551" y="4277454"/>
              <a:ext cx="1455486" cy="921273"/>
            </a:xfrm>
            <a:prstGeom prst="rect">
              <a:avLst/>
            </a:prstGeom>
            <a:noFill/>
          </p:spPr>
          <p:txBody>
            <a:bodyPr wrap="none" rtlCol="0">
              <a:spAutoFit/>
            </a:bodyPr>
            <a:lstStyle/>
            <a:p>
              <a:r>
                <a:rPr lang="en-US" sz="2800" dirty="0"/>
                <a:t>Cytomix</a:t>
              </a:r>
            </a:p>
          </p:txBody>
        </p:sp>
        <p:sp>
          <p:nvSpPr>
            <p:cNvPr id="13" name="TextBox 12"/>
            <p:cNvSpPr txBox="1"/>
            <p:nvPr/>
          </p:nvSpPr>
          <p:spPr>
            <a:xfrm>
              <a:off x="3708007" y="5270563"/>
              <a:ext cx="2201089" cy="921273"/>
            </a:xfrm>
            <a:prstGeom prst="rect">
              <a:avLst/>
            </a:prstGeom>
            <a:noFill/>
          </p:spPr>
          <p:txBody>
            <a:bodyPr wrap="none" rtlCol="0">
              <a:spAutoFit/>
            </a:bodyPr>
            <a:lstStyle/>
            <a:p>
              <a:r>
                <a:rPr lang="en-US" sz="2800" dirty="0"/>
                <a:t>Cytomix + TC</a:t>
              </a:r>
            </a:p>
          </p:txBody>
        </p:sp>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841" y="540813"/>
            <a:ext cx="1387314" cy="2548246"/>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7951" y="359217"/>
            <a:ext cx="1419132" cy="2053525"/>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372" y="2664544"/>
            <a:ext cx="2603715" cy="1927024"/>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0038" y="4348448"/>
            <a:ext cx="2441844" cy="1773637"/>
          </a:xfrm>
          <a:prstGeom prst="rect">
            <a:avLst/>
          </a:prstGeom>
        </p:spPr>
      </p:pic>
      <p:sp>
        <p:nvSpPr>
          <p:cNvPr id="20" name="Right Arrow 19"/>
          <p:cNvSpPr/>
          <p:nvPr/>
        </p:nvSpPr>
        <p:spPr>
          <a:xfrm>
            <a:off x="5336584" y="2088040"/>
            <a:ext cx="883403" cy="3145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7513959" y="1982372"/>
            <a:ext cx="732186" cy="3030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0800000">
            <a:off x="6545454" y="4591568"/>
            <a:ext cx="883403" cy="3145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709514" y="97606"/>
            <a:ext cx="2019655" cy="523220"/>
          </a:xfrm>
          <a:prstGeom prst="rect">
            <a:avLst/>
          </a:prstGeom>
          <a:noFill/>
        </p:spPr>
        <p:txBody>
          <a:bodyPr wrap="none" rtlCol="0">
            <a:spAutoFit/>
          </a:bodyPr>
          <a:lstStyle/>
          <a:p>
            <a:pPr algn="ctr"/>
            <a:r>
              <a:rPr lang="en-US" sz="2800" dirty="0"/>
              <a:t>Nitrite Assay</a:t>
            </a:r>
          </a:p>
        </p:txBody>
      </p:sp>
    </p:spTree>
    <p:extLst>
      <p:ext uri="{BB962C8B-B14F-4D97-AF65-F5344CB8AC3E}">
        <p14:creationId xmlns:p14="http://schemas.microsoft.com/office/powerpoint/2010/main" val="37763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01626"/>
            <a:ext cx="7772400" cy="1470025"/>
          </a:xfrm>
        </p:spPr>
        <p:txBody>
          <a:bodyPr>
            <a:noAutofit/>
          </a:bodyPr>
          <a:lstStyle/>
          <a:p>
            <a:r>
              <a:rPr lang="en-US" sz="4000" dirty="0"/>
              <a:t>Time Course of Nitrite Accumulation in C6 astrocytoma cells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041" y="2235200"/>
            <a:ext cx="8392584" cy="3873500"/>
          </a:xfrm>
          <a:prstGeom prst="rect">
            <a:avLst/>
          </a:prstGeom>
        </p:spPr>
      </p:pic>
    </p:spTree>
    <p:extLst>
      <p:ext uri="{BB962C8B-B14F-4D97-AF65-F5344CB8AC3E}">
        <p14:creationId xmlns:p14="http://schemas.microsoft.com/office/powerpoint/2010/main" val="113307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586903"/>
            <a:ext cx="8229600" cy="1143000"/>
          </a:xfrm>
        </p:spPr>
        <p:txBody>
          <a:bodyPr>
            <a:normAutofit fontScale="90000"/>
          </a:bodyPr>
          <a:lstStyle/>
          <a:p>
            <a:pPr algn="ctr"/>
            <a:r>
              <a:rPr lang="en-US" dirty="0"/>
              <a:t>Time Course of Nitrite Accumulation in bEnd.3 cells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9349" y="1729904"/>
            <a:ext cx="7353301" cy="4557691"/>
          </a:xfrm>
        </p:spPr>
      </p:pic>
    </p:spTree>
    <p:extLst>
      <p:ext uri="{BB962C8B-B14F-4D97-AF65-F5344CB8AC3E}">
        <p14:creationId xmlns:p14="http://schemas.microsoft.com/office/powerpoint/2010/main" val="185174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Is the nitrite derived from NOS?</a:t>
            </a:r>
          </a:p>
        </p:txBody>
      </p:sp>
      <p:sp>
        <p:nvSpPr>
          <p:cNvPr id="3" name="Content Placeholder 2"/>
          <p:cNvSpPr>
            <a:spLocks noGrp="1"/>
          </p:cNvSpPr>
          <p:nvPr>
            <p:ph idx="1"/>
          </p:nvPr>
        </p:nvSpPr>
        <p:spPr/>
        <p:txBody>
          <a:bodyPr/>
          <a:lstStyle/>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369" y="1825625"/>
            <a:ext cx="5885262" cy="4351338"/>
          </a:xfrm>
          <a:prstGeom prst="rect">
            <a:avLst/>
          </a:prstGeom>
        </p:spPr>
      </p:pic>
    </p:spTree>
    <p:extLst>
      <p:ext uri="{BB962C8B-B14F-4D97-AF65-F5344CB8AC3E}">
        <p14:creationId xmlns:p14="http://schemas.microsoft.com/office/powerpoint/2010/main" val="157555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497580" y="886874"/>
            <a:ext cx="1988686" cy="5582206"/>
            <a:chOff x="-26420" y="886874"/>
            <a:chExt cx="1988686" cy="558220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 y="886874"/>
              <a:ext cx="1487838" cy="7913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 y="2227915"/>
              <a:ext cx="1487838" cy="7913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0078"/>
              <a:ext cx="1487838" cy="7913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 y="5184717"/>
              <a:ext cx="1487838" cy="791360"/>
            </a:xfrm>
            <a:prstGeom prst="rect">
              <a:avLst/>
            </a:prstGeom>
          </p:spPr>
        </p:pic>
        <p:sp>
          <p:nvSpPr>
            <p:cNvPr id="11" name="TextBox 10"/>
            <p:cNvSpPr txBox="1"/>
            <p:nvPr/>
          </p:nvSpPr>
          <p:spPr>
            <a:xfrm>
              <a:off x="15209" y="1671468"/>
              <a:ext cx="1260923" cy="523220"/>
            </a:xfrm>
            <a:prstGeom prst="rect">
              <a:avLst/>
            </a:prstGeom>
            <a:noFill/>
          </p:spPr>
          <p:txBody>
            <a:bodyPr wrap="none" rtlCol="0">
              <a:spAutoFit/>
            </a:bodyPr>
            <a:lstStyle/>
            <a:p>
              <a:r>
                <a:rPr lang="en-US" sz="2800" dirty="0"/>
                <a:t>Control</a:t>
              </a:r>
            </a:p>
          </p:txBody>
        </p:sp>
        <p:sp>
          <p:nvSpPr>
            <p:cNvPr id="12" name="TextBox 11"/>
            <p:cNvSpPr txBox="1"/>
            <p:nvPr/>
          </p:nvSpPr>
          <p:spPr>
            <a:xfrm>
              <a:off x="-2" y="2935465"/>
              <a:ext cx="1962268" cy="523220"/>
            </a:xfrm>
            <a:prstGeom prst="rect">
              <a:avLst/>
            </a:prstGeom>
            <a:noFill/>
          </p:spPr>
          <p:txBody>
            <a:bodyPr wrap="none" rtlCol="0">
              <a:spAutoFit/>
            </a:bodyPr>
            <a:lstStyle/>
            <a:p>
              <a:r>
                <a:rPr lang="en-US" sz="2800" dirty="0"/>
                <a:t>Control + TC</a:t>
              </a:r>
            </a:p>
          </p:txBody>
        </p:sp>
        <p:sp>
          <p:nvSpPr>
            <p:cNvPr id="13" name="TextBox 12"/>
            <p:cNvSpPr txBox="1"/>
            <p:nvPr/>
          </p:nvSpPr>
          <p:spPr>
            <a:xfrm>
              <a:off x="-1549" y="4407734"/>
              <a:ext cx="1369093" cy="523220"/>
            </a:xfrm>
            <a:prstGeom prst="rect">
              <a:avLst/>
            </a:prstGeom>
            <a:noFill/>
          </p:spPr>
          <p:txBody>
            <a:bodyPr wrap="none" rtlCol="0">
              <a:spAutoFit/>
            </a:bodyPr>
            <a:lstStyle/>
            <a:p>
              <a:r>
                <a:rPr lang="en-US" sz="2800" dirty="0"/>
                <a:t>Cytomix</a:t>
              </a:r>
            </a:p>
          </p:txBody>
        </p:sp>
        <p:sp>
          <p:nvSpPr>
            <p:cNvPr id="14" name="TextBox 13"/>
            <p:cNvSpPr txBox="1"/>
            <p:nvPr/>
          </p:nvSpPr>
          <p:spPr>
            <a:xfrm>
              <a:off x="-26420" y="5945860"/>
              <a:ext cx="1988686" cy="523220"/>
            </a:xfrm>
            <a:prstGeom prst="rect">
              <a:avLst/>
            </a:prstGeom>
            <a:noFill/>
          </p:spPr>
          <p:txBody>
            <a:bodyPr wrap="none" rtlCol="0">
              <a:spAutoFit/>
            </a:bodyPr>
            <a:lstStyle/>
            <a:p>
              <a:r>
                <a:rPr lang="en-US" sz="2800" dirty="0"/>
                <a:t>Cytomix +TC</a:t>
              </a:r>
            </a:p>
          </p:txBody>
        </p:sp>
      </p:grpSp>
      <p:cxnSp>
        <p:nvCxnSpPr>
          <p:cNvPr id="34" name="Straight Connector 33"/>
          <p:cNvCxnSpPr/>
          <p:nvPr/>
        </p:nvCxnSpPr>
        <p:spPr>
          <a:xfrm flipH="1">
            <a:off x="3739904" y="43178"/>
            <a:ext cx="92631" cy="6797497"/>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104945" y="48369"/>
            <a:ext cx="3131016" cy="2997630"/>
            <a:chOff x="1580469" y="1"/>
            <a:chExt cx="3131016" cy="2997630"/>
          </a:xfrm>
        </p:grpSpPr>
        <p:sp>
          <p:nvSpPr>
            <p:cNvPr id="28" name="Right Arrow 27"/>
            <p:cNvSpPr/>
            <p:nvPr/>
          </p:nvSpPr>
          <p:spPr>
            <a:xfrm>
              <a:off x="1580469" y="1075614"/>
              <a:ext cx="680748" cy="2874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2303748" y="1"/>
              <a:ext cx="2407737" cy="2997630"/>
              <a:chOff x="2303748" y="1"/>
              <a:chExt cx="2407737" cy="2997630"/>
            </a:xfrm>
          </p:grpSpPr>
          <p:sp>
            <p:nvSpPr>
              <p:cNvPr id="35" name="TextBox 34"/>
              <p:cNvSpPr txBox="1"/>
              <p:nvPr/>
            </p:nvSpPr>
            <p:spPr>
              <a:xfrm>
                <a:off x="2351406" y="2535966"/>
                <a:ext cx="1776448" cy="461665"/>
              </a:xfrm>
              <a:prstGeom prst="rect">
                <a:avLst/>
              </a:prstGeom>
              <a:noFill/>
            </p:spPr>
            <p:txBody>
              <a:bodyPr wrap="none" rtlCol="0">
                <a:spAutoFit/>
              </a:bodyPr>
              <a:lstStyle/>
              <a:p>
                <a:r>
                  <a:rPr lang="en-US" sz="2400" dirty="0"/>
                  <a:t>Purified RNA</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748" y="1978049"/>
                <a:ext cx="2407737" cy="565656"/>
              </a:xfrm>
              <a:prstGeom prst="rect">
                <a:avLst/>
              </a:prstGeom>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4415" y="1"/>
                <a:ext cx="1020344" cy="1874188"/>
              </a:xfrm>
              <a:prstGeom prst="rect">
                <a:avLst/>
              </a:prstGeom>
            </p:spPr>
          </p:pic>
        </p:grpSp>
      </p:grpSp>
      <p:grpSp>
        <p:nvGrpSpPr>
          <p:cNvPr id="22" name="Group 21"/>
          <p:cNvGrpSpPr/>
          <p:nvPr/>
        </p:nvGrpSpPr>
        <p:grpSpPr>
          <a:xfrm>
            <a:off x="3802211" y="3405267"/>
            <a:ext cx="6555819" cy="3462163"/>
            <a:chOff x="2278210" y="3405266"/>
            <a:chExt cx="6555819" cy="3462163"/>
          </a:xfrm>
        </p:grpSpPr>
        <p:grpSp>
          <p:nvGrpSpPr>
            <p:cNvPr id="21" name="Group 20"/>
            <p:cNvGrpSpPr/>
            <p:nvPr/>
          </p:nvGrpSpPr>
          <p:grpSpPr>
            <a:xfrm>
              <a:off x="2278210" y="3405266"/>
              <a:ext cx="6555819" cy="2695396"/>
              <a:chOff x="2392931" y="3539529"/>
              <a:chExt cx="6555819" cy="2695396"/>
            </a:xfrm>
          </p:grpSpPr>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2931" y="3665428"/>
                <a:ext cx="6555819" cy="2569497"/>
              </a:xfrm>
              <a:prstGeom prst="rect">
                <a:avLst/>
              </a:prstGeom>
            </p:spPr>
          </p:pic>
          <p:sp>
            <p:nvSpPr>
              <p:cNvPr id="25" name="Right Arrow 24"/>
              <p:cNvSpPr/>
              <p:nvPr/>
            </p:nvSpPr>
            <p:spPr>
              <a:xfrm rot="8632050">
                <a:off x="3554011" y="3539529"/>
                <a:ext cx="2796485" cy="2957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3845227" y="6405764"/>
              <a:ext cx="4216282" cy="461665"/>
            </a:xfrm>
            <a:prstGeom prst="rect">
              <a:avLst/>
            </a:prstGeom>
            <a:noFill/>
          </p:spPr>
          <p:txBody>
            <a:bodyPr wrap="none" rtlCol="0">
              <a:spAutoFit/>
            </a:bodyPr>
            <a:lstStyle/>
            <a:p>
              <a:r>
                <a:rPr lang="en-US" sz="2400" dirty="0"/>
                <a:t>Polymerase </a:t>
              </a:r>
              <a:r>
                <a:rPr lang="en-US" sz="2400"/>
                <a:t>Chain Reaction- PCR</a:t>
              </a:r>
              <a:endParaRPr lang="en-US" sz="2400" dirty="0"/>
            </a:p>
          </p:txBody>
        </p:sp>
      </p:grpSp>
      <p:grpSp>
        <p:nvGrpSpPr>
          <p:cNvPr id="20" name="Group 19"/>
          <p:cNvGrpSpPr/>
          <p:nvPr/>
        </p:nvGrpSpPr>
        <p:grpSpPr>
          <a:xfrm>
            <a:off x="6523952" y="14112"/>
            <a:ext cx="3801083" cy="3071148"/>
            <a:chOff x="4999951" y="14112"/>
            <a:chExt cx="3801083" cy="3071148"/>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438" y="14112"/>
              <a:ext cx="1142098" cy="2097829"/>
            </a:xfrm>
            <a:prstGeom prst="rect">
              <a:avLst/>
            </a:prstGeom>
          </p:spPr>
        </p:pic>
        <p:sp>
          <p:nvSpPr>
            <p:cNvPr id="33" name="Right Arrow 32"/>
            <p:cNvSpPr/>
            <p:nvPr/>
          </p:nvSpPr>
          <p:spPr>
            <a:xfrm>
              <a:off x="4999951" y="1645585"/>
              <a:ext cx="680748" cy="2874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6918259" y="2623595"/>
              <a:ext cx="880369" cy="461665"/>
            </a:xfrm>
            <a:prstGeom prst="rect">
              <a:avLst/>
            </a:prstGeom>
            <a:noFill/>
          </p:spPr>
          <p:txBody>
            <a:bodyPr wrap="none" rtlCol="0">
              <a:spAutoFit/>
            </a:bodyPr>
            <a:lstStyle/>
            <a:p>
              <a:r>
                <a:rPr lang="en-US" sz="2400" dirty="0"/>
                <a:t>cDNA</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5721" y="1805351"/>
              <a:ext cx="2675313" cy="804643"/>
            </a:xfrm>
            <a:prstGeom prst="rect">
              <a:avLst/>
            </a:prstGeom>
          </p:spPr>
        </p:pic>
      </p:grpSp>
    </p:spTree>
    <p:extLst>
      <p:ext uri="{BB962C8B-B14F-4D97-AF65-F5344CB8AC3E}">
        <p14:creationId xmlns:p14="http://schemas.microsoft.com/office/powerpoint/2010/main" val="18000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iNOS Gene Expression in C6 Astrocytoma Cell</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76650" y="1692275"/>
            <a:ext cx="3790950" cy="4549140"/>
          </a:xfrm>
        </p:spPr>
      </p:pic>
    </p:spTree>
    <p:extLst>
      <p:ext uri="{BB962C8B-B14F-4D97-AF65-F5344CB8AC3E}">
        <p14:creationId xmlns:p14="http://schemas.microsoft.com/office/powerpoint/2010/main" val="88243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nNOS Gene Expression in C6 Astrocytoma Cell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941" y="15872522"/>
            <a:ext cx="7414265" cy="66668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1341" y="16024922"/>
            <a:ext cx="7414265" cy="6666862"/>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4033" y="1862677"/>
            <a:ext cx="4262967" cy="4063949"/>
          </a:xfrm>
          <a:prstGeom prst="rect">
            <a:avLst/>
          </a:prstGeom>
        </p:spPr>
      </p:pic>
    </p:spTree>
    <p:extLst>
      <p:ext uri="{BB962C8B-B14F-4D97-AF65-F5344CB8AC3E}">
        <p14:creationId xmlns:p14="http://schemas.microsoft.com/office/powerpoint/2010/main" val="84219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Nitric Oxide (NO)</a:t>
            </a:r>
          </a:p>
        </p:txBody>
      </p:sp>
      <p:sp>
        <p:nvSpPr>
          <p:cNvPr id="3" name="Content Placeholder 2"/>
          <p:cNvSpPr>
            <a:spLocks noGrp="1"/>
          </p:cNvSpPr>
          <p:nvPr>
            <p:ph idx="1"/>
          </p:nvPr>
        </p:nvSpPr>
        <p:spPr/>
        <p:txBody>
          <a:bodyPr/>
          <a:lstStyle/>
          <a:p>
            <a:r>
              <a:rPr lang="en-US" dirty="0"/>
              <a:t>Smallest known signaling molecule </a:t>
            </a:r>
          </a:p>
          <a:p>
            <a:r>
              <a:rPr lang="en-US" dirty="0"/>
              <a:t>Lipid soluble</a:t>
            </a:r>
          </a:p>
          <a:p>
            <a:r>
              <a:rPr lang="en-US" dirty="0"/>
              <a:t>Very short lived</a:t>
            </a:r>
          </a:p>
          <a:p>
            <a:r>
              <a:rPr lang="en-US" dirty="0"/>
              <a:t>Natural form gas</a:t>
            </a:r>
          </a:p>
        </p:txBody>
      </p:sp>
      <p:sp>
        <p:nvSpPr>
          <p:cNvPr id="6" name="TextBox 5"/>
          <p:cNvSpPr txBox="1"/>
          <p:nvPr/>
        </p:nvSpPr>
        <p:spPr>
          <a:xfrm>
            <a:off x="5403851" y="3777404"/>
            <a:ext cx="4940299" cy="2800767"/>
          </a:xfrm>
          <a:prstGeom prst="rect">
            <a:avLst/>
          </a:prstGeom>
          <a:ln>
            <a:solidFill>
              <a:schemeClr val="bg1">
                <a:lumMod val="85000"/>
              </a:schemeClr>
            </a:solidFill>
          </a:ln>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lang="en-US" dirty="0"/>
              <a:t>                   O</a:t>
            </a:r>
            <a:r>
              <a:rPr lang="en-US" baseline="-25000" dirty="0"/>
              <a:t>2</a:t>
            </a:r>
          </a:p>
          <a:p>
            <a:endParaRPr lang="en-US" dirty="0"/>
          </a:p>
          <a:p>
            <a:r>
              <a:rPr lang="en-US" sz="2400" dirty="0"/>
              <a:t>L-arginine</a:t>
            </a:r>
            <a:r>
              <a:rPr lang="en-US" dirty="0"/>
              <a:t>                          </a:t>
            </a:r>
            <a:r>
              <a:rPr lang="en-US" sz="2400" dirty="0"/>
              <a:t>NO</a:t>
            </a:r>
            <a:r>
              <a:rPr lang="en-US" dirty="0"/>
              <a:t> + </a:t>
            </a:r>
            <a:r>
              <a:rPr lang="en-US" sz="2400" dirty="0"/>
              <a:t>L-</a:t>
            </a:r>
            <a:r>
              <a:rPr lang="en-US" sz="2400" dirty="0" err="1"/>
              <a:t>citrulline</a:t>
            </a:r>
            <a:endParaRPr lang="en-US" sz="2400" dirty="0"/>
          </a:p>
          <a:p>
            <a:r>
              <a:rPr lang="en-US" sz="2400" dirty="0"/>
              <a:t>                  </a:t>
            </a:r>
            <a:r>
              <a:rPr lang="en-US" sz="2000" dirty="0"/>
              <a:t>Nitric Oxide </a:t>
            </a:r>
          </a:p>
          <a:p>
            <a:r>
              <a:rPr lang="en-US" sz="2000" dirty="0"/>
              <a:t>                  Synthase (NOS)</a:t>
            </a:r>
          </a:p>
          <a:p>
            <a:r>
              <a:rPr lang="en-US" dirty="0"/>
              <a:t>                                                                    Nitrite</a:t>
            </a:r>
          </a:p>
          <a:p>
            <a:r>
              <a:rPr lang="en-US" dirty="0"/>
              <a:t>                                                                     Nitrate</a:t>
            </a:r>
          </a:p>
          <a:p>
            <a:endParaRPr lang="en-US" dirty="0"/>
          </a:p>
          <a:p>
            <a:endParaRPr lang="en-US" dirty="0"/>
          </a:p>
        </p:txBody>
      </p:sp>
      <p:cxnSp>
        <p:nvCxnSpPr>
          <p:cNvPr id="10" name="Straight Arrow Connector 9"/>
          <p:cNvCxnSpPr/>
          <p:nvPr/>
        </p:nvCxnSpPr>
        <p:spPr>
          <a:xfrm flipV="1">
            <a:off x="6781800" y="4596914"/>
            <a:ext cx="1295400" cy="156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781800" y="4279413"/>
            <a:ext cx="533400" cy="317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369300" y="4739636"/>
            <a:ext cx="723900" cy="62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207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Nitrite </a:t>
            </a:r>
            <a:r>
              <a:rPr lang="en-US" sz="4000" dirty="0"/>
              <a:t>Accumulation</a:t>
            </a:r>
            <a:r>
              <a:rPr lang="en-US" sz="3600" dirty="0"/>
              <a:t> in C6 Astrocytoma Cell</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6533" y="1951831"/>
            <a:ext cx="6292850" cy="3864031"/>
          </a:xfrm>
        </p:spPr>
      </p:pic>
    </p:spTree>
    <p:extLst>
      <p:ext uri="{BB962C8B-B14F-4D97-AF65-F5344CB8AC3E}">
        <p14:creationId xmlns:p14="http://schemas.microsoft.com/office/powerpoint/2010/main" val="143756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NOS Catalytic Activity in C6 Astrocytoma Cell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1297" y="22574741"/>
            <a:ext cx="9760138" cy="7326300"/>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6533" y="1895475"/>
            <a:ext cx="6006802" cy="3883025"/>
          </a:xfrm>
          <a:prstGeom prst="rect">
            <a:avLst/>
          </a:prstGeom>
        </p:spPr>
      </p:pic>
    </p:spTree>
    <p:extLst>
      <p:ext uri="{BB962C8B-B14F-4D97-AF65-F5344CB8AC3E}">
        <p14:creationId xmlns:p14="http://schemas.microsoft.com/office/powerpoint/2010/main" val="8404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iNOS Gene Expression in bEnd.3 Cell</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05250" y="1824831"/>
            <a:ext cx="3663950" cy="4202326"/>
          </a:xfrm>
        </p:spPr>
      </p:pic>
    </p:spTree>
    <p:extLst>
      <p:ext uri="{BB962C8B-B14F-4D97-AF65-F5344CB8AC3E}">
        <p14:creationId xmlns:p14="http://schemas.microsoft.com/office/powerpoint/2010/main" val="13629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eNOS Gene Expression in bEnd.3 Cell</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60750" y="1862931"/>
            <a:ext cx="4692650" cy="4305990"/>
          </a:xfrm>
          <a:prstGeom prst="rect">
            <a:avLst/>
          </a:prstGeom>
        </p:spPr>
      </p:pic>
    </p:spTree>
    <p:extLst>
      <p:ext uri="{BB962C8B-B14F-4D97-AF65-F5344CB8AC3E}">
        <p14:creationId xmlns:p14="http://schemas.microsoft.com/office/powerpoint/2010/main" val="149536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209" y="886874"/>
            <a:ext cx="1487838" cy="7913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209" y="2227915"/>
            <a:ext cx="1487838" cy="7913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690078"/>
            <a:ext cx="1487838" cy="7913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209" y="5184717"/>
            <a:ext cx="1487838" cy="791360"/>
          </a:xfrm>
          <a:prstGeom prst="rect">
            <a:avLst/>
          </a:prstGeom>
        </p:spPr>
      </p:pic>
      <p:sp>
        <p:nvSpPr>
          <p:cNvPr id="11" name="TextBox 10"/>
          <p:cNvSpPr txBox="1"/>
          <p:nvPr/>
        </p:nvSpPr>
        <p:spPr>
          <a:xfrm>
            <a:off x="1539210" y="1671468"/>
            <a:ext cx="1260923" cy="523220"/>
          </a:xfrm>
          <a:prstGeom prst="rect">
            <a:avLst/>
          </a:prstGeom>
          <a:noFill/>
        </p:spPr>
        <p:txBody>
          <a:bodyPr wrap="none" rtlCol="0">
            <a:spAutoFit/>
          </a:bodyPr>
          <a:lstStyle/>
          <a:p>
            <a:r>
              <a:rPr lang="en-US" sz="2800" dirty="0"/>
              <a:t>Control</a:t>
            </a:r>
          </a:p>
        </p:txBody>
      </p:sp>
      <p:sp>
        <p:nvSpPr>
          <p:cNvPr id="12" name="TextBox 11"/>
          <p:cNvSpPr txBox="1"/>
          <p:nvPr/>
        </p:nvSpPr>
        <p:spPr>
          <a:xfrm>
            <a:off x="1523998" y="2935465"/>
            <a:ext cx="1962268" cy="523220"/>
          </a:xfrm>
          <a:prstGeom prst="rect">
            <a:avLst/>
          </a:prstGeom>
          <a:noFill/>
        </p:spPr>
        <p:txBody>
          <a:bodyPr wrap="none" rtlCol="0">
            <a:spAutoFit/>
          </a:bodyPr>
          <a:lstStyle/>
          <a:p>
            <a:r>
              <a:rPr lang="en-US" sz="2800" dirty="0"/>
              <a:t>Control + TC</a:t>
            </a:r>
          </a:p>
        </p:txBody>
      </p:sp>
      <p:sp>
        <p:nvSpPr>
          <p:cNvPr id="13" name="TextBox 12"/>
          <p:cNvSpPr txBox="1"/>
          <p:nvPr/>
        </p:nvSpPr>
        <p:spPr>
          <a:xfrm>
            <a:off x="1522452" y="4407734"/>
            <a:ext cx="1369093" cy="523220"/>
          </a:xfrm>
          <a:prstGeom prst="rect">
            <a:avLst/>
          </a:prstGeom>
          <a:noFill/>
        </p:spPr>
        <p:txBody>
          <a:bodyPr wrap="none" rtlCol="0">
            <a:spAutoFit/>
          </a:bodyPr>
          <a:lstStyle/>
          <a:p>
            <a:r>
              <a:rPr lang="en-US" sz="2800" dirty="0"/>
              <a:t>Cytomix</a:t>
            </a:r>
          </a:p>
        </p:txBody>
      </p:sp>
      <p:sp>
        <p:nvSpPr>
          <p:cNvPr id="14" name="TextBox 13"/>
          <p:cNvSpPr txBox="1"/>
          <p:nvPr/>
        </p:nvSpPr>
        <p:spPr>
          <a:xfrm>
            <a:off x="1497580" y="5945860"/>
            <a:ext cx="1988686" cy="523220"/>
          </a:xfrm>
          <a:prstGeom prst="rect">
            <a:avLst/>
          </a:prstGeom>
          <a:noFill/>
        </p:spPr>
        <p:txBody>
          <a:bodyPr wrap="none" rtlCol="0">
            <a:spAutoFit/>
          </a:bodyPr>
          <a:lstStyle/>
          <a:p>
            <a:r>
              <a:rPr lang="en-US" sz="2800" dirty="0"/>
              <a:t>Cytomix +TC</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668" y="-31526"/>
            <a:ext cx="2511713" cy="2408137"/>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613" y="6688"/>
            <a:ext cx="995336" cy="2043058"/>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0668" y="2818865"/>
            <a:ext cx="2511713" cy="1812387"/>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3014" y="5184718"/>
            <a:ext cx="2479366" cy="1656809"/>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4409" y="2517061"/>
            <a:ext cx="2311755" cy="4287125"/>
          </a:xfrm>
          <a:prstGeom prst="rect">
            <a:avLst/>
          </a:prstGeom>
        </p:spPr>
      </p:pic>
      <p:sp>
        <p:nvSpPr>
          <p:cNvPr id="28" name="Right Arrow 27"/>
          <p:cNvSpPr/>
          <p:nvPr/>
        </p:nvSpPr>
        <p:spPr>
          <a:xfrm>
            <a:off x="3104469" y="1075615"/>
            <a:ext cx="680748" cy="2874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a:off x="4427297" y="1062510"/>
            <a:ext cx="566370" cy="3137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5243438" y="4789464"/>
            <a:ext cx="299372" cy="237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a:off x="7693660" y="5976078"/>
            <a:ext cx="680748" cy="2874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H="1">
            <a:off x="3739904" y="43178"/>
            <a:ext cx="92631" cy="6797497"/>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801189" y="2010023"/>
            <a:ext cx="1093569" cy="461665"/>
          </a:xfrm>
          <a:prstGeom prst="rect">
            <a:avLst/>
          </a:prstGeom>
          <a:noFill/>
        </p:spPr>
        <p:txBody>
          <a:bodyPr wrap="none" rtlCol="0">
            <a:spAutoFit/>
          </a:bodyPr>
          <a:lstStyle/>
          <a:p>
            <a:r>
              <a:rPr lang="en-US" sz="2400" dirty="0"/>
              <a:t>Protein</a:t>
            </a:r>
          </a:p>
        </p:txBody>
      </p:sp>
      <p:sp>
        <p:nvSpPr>
          <p:cNvPr id="36" name="TextBox 35"/>
          <p:cNvSpPr txBox="1"/>
          <p:nvPr/>
        </p:nvSpPr>
        <p:spPr>
          <a:xfrm>
            <a:off x="7693661" y="886875"/>
            <a:ext cx="2597891" cy="461665"/>
          </a:xfrm>
          <a:prstGeom prst="rect">
            <a:avLst/>
          </a:prstGeom>
          <a:noFill/>
        </p:spPr>
        <p:txBody>
          <a:bodyPr wrap="none" rtlCol="0">
            <a:spAutoFit/>
          </a:bodyPr>
          <a:lstStyle/>
          <a:p>
            <a:r>
              <a:rPr lang="en-US" sz="2400" dirty="0"/>
              <a:t>Gel Electrophoresis</a:t>
            </a:r>
          </a:p>
        </p:txBody>
      </p:sp>
      <p:sp>
        <p:nvSpPr>
          <p:cNvPr id="38" name="TextBox 37"/>
          <p:cNvSpPr txBox="1"/>
          <p:nvPr/>
        </p:nvSpPr>
        <p:spPr>
          <a:xfrm>
            <a:off x="3847282" y="4097039"/>
            <a:ext cx="1573123" cy="1200329"/>
          </a:xfrm>
          <a:prstGeom prst="rect">
            <a:avLst/>
          </a:prstGeom>
          <a:noFill/>
        </p:spPr>
        <p:txBody>
          <a:bodyPr wrap="none" rtlCol="0">
            <a:spAutoFit/>
          </a:bodyPr>
          <a:lstStyle/>
          <a:p>
            <a:r>
              <a:rPr lang="en-US" sz="2400" dirty="0"/>
              <a:t>Gel </a:t>
            </a:r>
          </a:p>
          <a:p>
            <a:r>
              <a:rPr lang="en-US" sz="2400" dirty="0"/>
              <a:t>to</a:t>
            </a:r>
          </a:p>
          <a:p>
            <a:r>
              <a:rPr lang="en-US" sz="2400" dirty="0"/>
              <a:t>Membrane</a:t>
            </a:r>
          </a:p>
        </p:txBody>
      </p:sp>
      <p:sp>
        <p:nvSpPr>
          <p:cNvPr id="39" name="TextBox 38"/>
          <p:cNvSpPr txBox="1"/>
          <p:nvPr/>
        </p:nvSpPr>
        <p:spPr>
          <a:xfrm>
            <a:off x="9149168" y="6413794"/>
            <a:ext cx="1093569" cy="461665"/>
          </a:xfrm>
          <a:prstGeom prst="rect">
            <a:avLst/>
          </a:prstGeom>
          <a:noFill/>
        </p:spPr>
        <p:txBody>
          <a:bodyPr wrap="none" rtlCol="0">
            <a:spAutoFit/>
          </a:bodyPr>
          <a:lstStyle/>
          <a:p>
            <a:r>
              <a:rPr lang="en-US" sz="2400" dirty="0"/>
              <a:t>Protein</a:t>
            </a:r>
          </a:p>
        </p:txBody>
      </p:sp>
      <p:sp>
        <p:nvSpPr>
          <p:cNvPr id="40" name="TextBox 39"/>
          <p:cNvSpPr txBox="1"/>
          <p:nvPr/>
        </p:nvSpPr>
        <p:spPr>
          <a:xfrm>
            <a:off x="7693660" y="3986770"/>
            <a:ext cx="1626214" cy="461665"/>
          </a:xfrm>
          <a:prstGeom prst="rect">
            <a:avLst/>
          </a:prstGeom>
          <a:noFill/>
        </p:spPr>
        <p:txBody>
          <a:bodyPr wrap="none" rtlCol="0">
            <a:spAutoFit/>
          </a:bodyPr>
          <a:lstStyle/>
          <a:p>
            <a:r>
              <a:rPr lang="en-US" sz="2400"/>
              <a:t>1</a:t>
            </a:r>
            <a:r>
              <a:rPr lang="en-US" sz="2400" baseline="30000"/>
              <a:t>0 </a:t>
            </a:r>
            <a:r>
              <a:rPr lang="en-US" sz="2400"/>
              <a:t>Antibody</a:t>
            </a:r>
            <a:endParaRPr lang="en-US" sz="2400" baseline="30000" dirty="0"/>
          </a:p>
        </p:txBody>
      </p:sp>
      <p:sp>
        <p:nvSpPr>
          <p:cNvPr id="42" name="TextBox 41"/>
          <p:cNvSpPr txBox="1"/>
          <p:nvPr/>
        </p:nvSpPr>
        <p:spPr>
          <a:xfrm>
            <a:off x="7693660" y="2710012"/>
            <a:ext cx="1626214" cy="461665"/>
          </a:xfrm>
          <a:prstGeom prst="rect">
            <a:avLst/>
          </a:prstGeom>
          <a:noFill/>
        </p:spPr>
        <p:txBody>
          <a:bodyPr wrap="none" rtlCol="0">
            <a:spAutoFit/>
          </a:bodyPr>
          <a:lstStyle/>
          <a:p>
            <a:r>
              <a:rPr lang="en-US" sz="2400" dirty="0"/>
              <a:t>2</a:t>
            </a:r>
            <a:r>
              <a:rPr lang="en-US" sz="2400" baseline="30000" dirty="0"/>
              <a:t>0 </a:t>
            </a:r>
            <a:r>
              <a:rPr lang="en-US" sz="2400" dirty="0"/>
              <a:t>Antibody</a:t>
            </a:r>
            <a:endParaRPr lang="en-US" sz="2400" baseline="30000" dirty="0"/>
          </a:p>
        </p:txBody>
      </p:sp>
      <p:sp>
        <p:nvSpPr>
          <p:cNvPr id="43" name="Right Arrow 42"/>
          <p:cNvSpPr/>
          <p:nvPr/>
        </p:nvSpPr>
        <p:spPr>
          <a:xfrm rot="5400000">
            <a:off x="5243438" y="2291777"/>
            <a:ext cx="299372" cy="237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96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iNOS Expression in bEnd.3 Cell</a:t>
            </a:r>
          </a:p>
        </p:txBody>
      </p:sp>
      <p:sp>
        <p:nvSpPr>
          <p:cNvPr id="9" name="TextBox 8"/>
          <p:cNvSpPr txBox="1"/>
          <p:nvPr/>
        </p:nvSpPr>
        <p:spPr>
          <a:xfrm>
            <a:off x="1881860" y="2316278"/>
            <a:ext cx="644728" cy="369332"/>
          </a:xfrm>
          <a:prstGeom prst="rect">
            <a:avLst/>
          </a:prstGeom>
          <a:noFill/>
        </p:spPr>
        <p:txBody>
          <a:bodyPr wrap="none" rtlCol="0">
            <a:spAutoFit/>
          </a:bodyPr>
          <a:lstStyle/>
          <a:p>
            <a:r>
              <a:rPr lang="en-US" dirty="0"/>
              <a:t>iNOS</a:t>
            </a:r>
          </a:p>
        </p:txBody>
      </p:sp>
      <p:sp>
        <p:nvSpPr>
          <p:cNvPr id="10" name="TextBox 9"/>
          <p:cNvSpPr txBox="1"/>
          <p:nvPr/>
        </p:nvSpPr>
        <p:spPr>
          <a:xfrm>
            <a:off x="1910368" y="3486189"/>
            <a:ext cx="870751" cy="369332"/>
          </a:xfrm>
          <a:prstGeom prst="rect">
            <a:avLst/>
          </a:prstGeom>
          <a:noFill/>
        </p:spPr>
        <p:txBody>
          <a:bodyPr wrap="none" rtlCol="0">
            <a:spAutoFit/>
          </a:bodyPr>
          <a:lstStyle/>
          <a:p>
            <a:r>
              <a:rPr lang="en-US" dirty="0"/>
              <a:t>⍺-Actin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427" y="3156549"/>
            <a:ext cx="2749664" cy="130531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427" y="2021202"/>
            <a:ext cx="2749664" cy="950598"/>
          </a:xfrm>
          <a:prstGeom prst="rect">
            <a:avLst/>
          </a:prstGeom>
        </p:spPr>
      </p:pic>
      <p:sp>
        <p:nvSpPr>
          <p:cNvPr id="12" name="TextBox 11"/>
          <p:cNvSpPr txBox="1"/>
          <p:nvPr/>
        </p:nvSpPr>
        <p:spPr>
          <a:xfrm rot="16200000">
            <a:off x="2938455" y="5165964"/>
            <a:ext cx="877804" cy="369332"/>
          </a:xfrm>
          <a:prstGeom prst="rect">
            <a:avLst/>
          </a:prstGeom>
          <a:noFill/>
        </p:spPr>
        <p:txBody>
          <a:bodyPr wrap="none" rtlCol="0">
            <a:spAutoFit/>
          </a:bodyPr>
          <a:lstStyle/>
          <a:p>
            <a:r>
              <a:rPr lang="en-US"/>
              <a:t>Control</a:t>
            </a:r>
            <a:endParaRPr lang="en-US" dirty="0"/>
          </a:p>
        </p:txBody>
      </p:sp>
      <p:sp>
        <p:nvSpPr>
          <p:cNvPr id="18" name="TextBox 17"/>
          <p:cNvSpPr txBox="1"/>
          <p:nvPr/>
        </p:nvSpPr>
        <p:spPr>
          <a:xfrm rot="16200000">
            <a:off x="3407302" y="5392084"/>
            <a:ext cx="1330044" cy="369332"/>
          </a:xfrm>
          <a:prstGeom prst="rect">
            <a:avLst/>
          </a:prstGeom>
          <a:noFill/>
        </p:spPr>
        <p:txBody>
          <a:bodyPr wrap="none" rtlCol="0">
            <a:spAutoFit/>
          </a:bodyPr>
          <a:lstStyle/>
          <a:p>
            <a:r>
              <a:rPr lang="en-US" dirty="0"/>
              <a:t>Control + TC</a:t>
            </a:r>
          </a:p>
        </p:txBody>
      </p:sp>
      <p:sp>
        <p:nvSpPr>
          <p:cNvPr id="19" name="TextBox 18"/>
          <p:cNvSpPr txBox="1"/>
          <p:nvPr/>
        </p:nvSpPr>
        <p:spPr>
          <a:xfrm rot="16200000">
            <a:off x="4292899" y="5201456"/>
            <a:ext cx="948786" cy="369332"/>
          </a:xfrm>
          <a:prstGeom prst="rect">
            <a:avLst/>
          </a:prstGeom>
          <a:noFill/>
        </p:spPr>
        <p:txBody>
          <a:bodyPr wrap="none" rtlCol="0">
            <a:spAutoFit/>
          </a:bodyPr>
          <a:lstStyle/>
          <a:p>
            <a:r>
              <a:rPr lang="en-US" dirty="0"/>
              <a:t>Cytomix</a:t>
            </a:r>
          </a:p>
        </p:txBody>
      </p:sp>
      <p:sp>
        <p:nvSpPr>
          <p:cNvPr id="20" name="TextBox 19"/>
          <p:cNvSpPr txBox="1"/>
          <p:nvPr/>
        </p:nvSpPr>
        <p:spPr>
          <a:xfrm rot="16200000">
            <a:off x="4659749" y="5373555"/>
            <a:ext cx="1398781" cy="369332"/>
          </a:xfrm>
          <a:prstGeom prst="rect">
            <a:avLst/>
          </a:prstGeom>
          <a:noFill/>
        </p:spPr>
        <p:txBody>
          <a:bodyPr wrap="none" rtlCol="0">
            <a:spAutoFit/>
          </a:bodyPr>
          <a:lstStyle/>
          <a:p>
            <a:r>
              <a:rPr lang="en-US" dirty="0"/>
              <a:t>Cytomix + TC</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4408" y="2039570"/>
            <a:ext cx="3646393" cy="3749963"/>
          </a:xfrm>
          <a:prstGeom prst="rect">
            <a:avLst/>
          </a:prstGeom>
        </p:spPr>
      </p:pic>
    </p:spTree>
    <p:extLst>
      <p:ext uri="{BB962C8B-B14F-4D97-AF65-F5344CB8AC3E}">
        <p14:creationId xmlns:p14="http://schemas.microsoft.com/office/powerpoint/2010/main" val="193327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Nitrite Accumulation in bEnd.3 Cell</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8146" y="1417638"/>
            <a:ext cx="4919031" cy="5074244"/>
          </a:xfrm>
        </p:spPr>
      </p:pic>
    </p:spTree>
    <p:extLst>
      <p:ext uri="{BB962C8B-B14F-4D97-AF65-F5344CB8AC3E}">
        <p14:creationId xmlns:p14="http://schemas.microsoft.com/office/powerpoint/2010/main" val="161453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Triacsin C inhibits cytokine stimulated iNOS upregulation in C6 astrocytoma cells and bEnd.3 cells</a:t>
            </a:r>
          </a:p>
          <a:p>
            <a:r>
              <a:rPr lang="en-US" sz="2400" dirty="0"/>
              <a:t>Triacsin C reduce cytokine stimulated nitrite accumulation in C6 astrocytoma and bEnd.3 cells.</a:t>
            </a:r>
          </a:p>
          <a:p>
            <a:r>
              <a:rPr lang="en-US" sz="2400" dirty="0"/>
              <a:t>Triacsin C does not change nNOS expression in C6 astrocytoma cells.</a:t>
            </a:r>
          </a:p>
          <a:p>
            <a:r>
              <a:rPr lang="en-US" sz="2400" dirty="0"/>
              <a:t>Triacsin C does not change eNOS expression in bEnd.3 cells.</a:t>
            </a:r>
          </a:p>
          <a:p>
            <a:endParaRPr lang="en-US" sz="2400" dirty="0"/>
          </a:p>
          <a:p>
            <a:endParaRPr lang="en-US" dirty="0"/>
          </a:p>
          <a:p>
            <a:endParaRPr lang="en-US" dirty="0"/>
          </a:p>
          <a:p>
            <a:endParaRPr lang="en-US" dirty="0"/>
          </a:p>
          <a:p>
            <a:endParaRPr lang="en-US" dirty="0"/>
          </a:p>
          <a:p>
            <a:endParaRPr lang="en-US" dirty="0"/>
          </a:p>
          <a:p>
            <a:endParaRPr lang="en-US" dirty="0"/>
          </a:p>
        </p:txBody>
      </p:sp>
      <p:sp>
        <p:nvSpPr>
          <p:cNvPr id="4" name="Title 3"/>
          <p:cNvSpPr>
            <a:spLocks noGrp="1"/>
          </p:cNvSpPr>
          <p:nvPr>
            <p:ph type="title"/>
          </p:nvPr>
        </p:nvSpPr>
        <p:spPr/>
        <p:txBody>
          <a:bodyPr>
            <a:normAutofit/>
          </a:bodyPr>
          <a:lstStyle/>
          <a:p>
            <a:pPr algn="ctr"/>
            <a:r>
              <a:rPr lang="en-US" sz="3600" dirty="0"/>
              <a:t>Summary</a:t>
            </a:r>
          </a:p>
        </p:txBody>
      </p:sp>
    </p:spTree>
    <p:extLst>
      <p:ext uri="{BB962C8B-B14F-4D97-AF65-F5344CB8AC3E}">
        <p14:creationId xmlns:p14="http://schemas.microsoft.com/office/powerpoint/2010/main" val="71732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iNOS Expression Requires Long Chain Fatty Acyl CoA Synthetase (ACSL)</a:t>
            </a:r>
            <a:br>
              <a:rPr lang="en-US" sz="2400" dirty="0"/>
            </a:br>
            <a:endParaRPr lang="en-US" sz="2400" dirty="0"/>
          </a:p>
          <a:p>
            <a:endParaRPr lang="en-US" dirty="0"/>
          </a:p>
          <a:p>
            <a:endParaRPr lang="en-US" dirty="0"/>
          </a:p>
          <a:p>
            <a:endParaRPr lang="en-US" dirty="0"/>
          </a:p>
          <a:p>
            <a:endParaRPr lang="en-US" dirty="0"/>
          </a:p>
          <a:p>
            <a:endParaRPr lang="en-US" dirty="0"/>
          </a:p>
          <a:p>
            <a:endParaRPr lang="en-US" dirty="0"/>
          </a:p>
        </p:txBody>
      </p:sp>
      <p:sp>
        <p:nvSpPr>
          <p:cNvPr id="4" name="Title 3"/>
          <p:cNvSpPr>
            <a:spLocks noGrp="1"/>
          </p:cNvSpPr>
          <p:nvPr>
            <p:ph type="title"/>
          </p:nvPr>
        </p:nvSpPr>
        <p:spPr/>
        <p:txBody>
          <a:bodyPr>
            <a:normAutofit/>
          </a:bodyPr>
          <a:lstStyle/>
          <a:p>
            <a:pPr algn="ctr"/>
            <a:r>
              <a:rPr lang="en-US" sz="3600" dirty="0"/>
              <a:t>Conclusion</a:t>
            </a:r>
          </a:p>
        </p:txBody>
      </p:sp>
    </p:spTree>
    <p:extLst>
      <p:ext uri="{BB962C8B-B14F-4D97-AF65-F5344CB8AC3E}">
        <p14:creationId xmlns:p14="http://schemas.microsoft.com/office/powerpoint/2010/main" val="18531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Learning</a:t>
            </a:r>
          </a:p>
        </p:txBody>
      </p:sp>
      <p:sp>
        <p:nvSpPr>
          <p:cNvPr id="3" name="Content Placeholder 2"/>
          <p:cNvSpPr>
            <a:spLocks noGrp="1"/>
          </p:cNvSpPr>
          <p:nvPr>
            <p:ph idx="1"/>
          </p:nvPr>
        </p:nvSpPr>
        <p:spPr/>
        <p:txBody>
          <a:bodyPr/>
          <a:lstStyle/>
          <a:p>
            <a:r>
              <a:rPr lang="en-US" dirty="0"/>
              <a:t>Deep learning is a class of machine learning algorithms that uses multiple layers to progressively extract higher level features from the raw input.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2973041"/>
            <a:ext cx="3352800" cy="3338859"/>
          </a:xfrm>
          <a:prstGeom prst="rect">
            <a:avLst/>
          </a:prstGeom>
        </p:spPr>
      </p:pic>
      <p:sp>
        <p:nvSpPr>
          <p:cNvPr id="5" name="Rectangle 4"/>
          <p:cNvSpPr/>
          <p:nvPr/>
        </p:nvSpPr>
        <p:spPr>
          <a:xfrm>
            <a:off x="978757" y="6427113"/>
            <a:ext cx="2981265" cy="276999"/>
          </a:xfrm>
          <a:prstGeom prst="rect">
            <a:avLst/>
          </a:prstGeom>
        </p:spPr>
        <p:txBody>
          <a:bodyPr wrap="none">
            <a:spAutoFit/>
          </a:bodyPr>
          <a:lstStyle/>
          <a:p>
            <a:r>
              <a:rPr lang="en-US" sz="1200" dirty="0"/>
              <a:t>https://</a:t>
            </a:r>
            <a:r>
              <a:rPr lang="en-US" sz="1200" dirty="0" err="1"/>
              <a:t>en.wikipedia.org</a:t>
            </a:r>
            <a:r>
              <a:rPr lang="en-US" sz="1200" dirty="0"/>
              <a:t>/wiki/</a:t>
            </a:r>
            <a:r>
              <a:rPr lang="en-US" sz="1200" dirty="0" err="1"/>
              <a:t>Deep_learning</a:t>
            </a:r>
            <a:endParaRPr lang="en-US" sz="1200" dirty="0"/>
          </a:p>
        </p:txBody>
      </p:sp>
      <p:sp>
        <p:nvSpPr>
          <p:cNvPr id="6" name="Rectangle 5"/>
          <p:cNvSpPr/>
          <p:nvPr/>
        </p:nvSpPr>
        <p:spPr>
          <a:xfrm>
            <a:off x="5942742" y="6427113"/>
            <a:ext cx="6096000" cy="430887"/>
          </a:xfrm>
          <a:prstGeom prst="rect">
            <a:avLst/>
          </a:prstGeom>
        </p:spPr>
        <p:txBody>
          <a:bodyPr>
            <a:spAutoFit/>
          </a:bodyPr>
          <a:lstStyle/>
          <a:p>
            <a:r>
              <a:rPr lang="en-US" sz="1050" dirty="0"/>
              <a:t>https://</a:t>
            </a:r>
            <a:r>
              <a:rPr lang="en-US" sz="1050" dirty="0" err="1"/>
              <a:t>medium.com</a:t>
            </a:r>
            <a:r>
              <a:rPr lang="en-US" sz="1050" dirty="0"/>
              <a:t>/cracking-the-data-science-interview/the-10-deep-learning-methods-ai-practitioners-need-to-apply-885259f402c1</a:t>
            </a:r>
          </a:p>
        </p:txBody>
      </p:sp>
    </p:spTree>
    <p:extLst>
      <p:ext uri="{BB962C8B-B14F-4D97-AF65-F5344CB8AC3E}">
        <p14:creationId xmlns:p14="http://schemas.microsoft.com/office/powerpoint/2010/main" val="14458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728963" y="1158581"/>
            <a:ext cx="2406428" cy="3021904"/>
            <a:chOff x="204963" y="1158581"/>
            <a:chExt cx="3595986" cy="389626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92276"/>
              <a:ext cx="3093079" cy="9114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096" y="2586843"/>
              <a:ext cx="1467643" cy="1595692"/>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908" y="4570767"/>
              <a:ext cx="521467" cy="225054"/>
            </a:xfrm>
            <a:prstGeom prst="rect">
              <a:avLst/>
            </a:prstGeom>
          </p:spPr>
        </p:pic>
        <p:sp>
          <p:nvSpPr>
            <p:cNvPr id="33" name="TextBox 32"/>
            <p:cNvSpPr txBox="1"/>
            <p:nvPr/>
          </p:nvSpPr>
          <p:spPr>
            <a:xfrm>
              <a:off x="1827953" y="4380234"/>
              <a:ext cx="977806" cy="674609"/>
            </a:xfrm>
            <a:prstGeom prst="rect">
              <a:avLst/>
            </a:prstGeom>
            <a:noFill/>
          </p:spPr>
          <p:txBody>
            <a:bodyPr wrap="none" rtlCol="0">
              <a:spAutoFit/>
            </a:bodyPr>
            <a:lstStyle/>
            <a:p>
              <a:r>
                <a:rPr lang="en-US" sz="2800" dirty="0"/>
                <a:t>NO</a:t>
              </a:r>
            </a:p>
          </p:txBody>
        </p:sp>
        <p:sp>
          <p:nvSpPr>
            <p:cNvPr id="36" name="TextBox 35"/>
            <p:cNvSpPr txBox="1"/>
            <p:nvPr/>
          </p:nvSpPr>
          <p:spPr>
            <a:xfrm>
              <a:off x="569359" y="3396168"/>
              <a:ext cx="1490424" cy="674609"/>
            </a:xfrm>
            <a:prstGeom prst="rect">
              <a:avLst/>
            </a:prstGeom>
            <a:noFill/>
          </p:spPr>
          <p:txBody>
            <a:bodyPr wrap="none" rtlCol="0">
              <a:spAutoFit/>
            </a:bodyPr>
            <a:lstStyle/>
            <a:p>
              <a:r>
                <a:rPr lang="en-US" sz="2800" dirty="0"/>
                <a:t>eNOS</a:t>
              </a:r>
            </a:p>
          </p:txBody>
        </p:sp>
        <p:sp>
          <p:nvSpPr>
            <p:cNvPr id="44" name="TextBox 43"/>
            <p:cNvSpPr txBox="1"/>
            <p:nvPr/>
          </p:nvSpPr>
          <p:spPr>
            <a:xfrm>
              <a:off x="204963" y="1158581"/>
              <a:ext cx="3595986" cy="674609"/>
            </a:xfrm>
            <a:prstGeom prst="rect">
              <a:avLst/>
            </a:prstGeom>
            <a:noFill/>
          </p:spPr>
          <p:txBody>
            <a:bodyPr wrap="none" rtlCol="0">
              <a:spAutoFit/>
            </a:bodyPr>
            <a:lstStyle/>
            <a:p>
              <a:r>
                <a:rPr lang="en-US" sz="2800" dirty="0"/>
                <a:t>Endothelial cell</a:t>
              </a:r>
            </a:p>
          </p:txBody>
        </p:sp>
      </p:grpSp>
      <p:grpSp>
        <p:nvGrpSpPr>
          <p:cNvPr id="51" name="Group 50"/>
          <p:cNvGrpSpPr/>
          <p:nvPr/>
        </p:nvGrpSpPr>
        <p:grpSpPr>
          <a:xfrm>
            <a:off x="6809058" y="733277"/>
            <a:ext cx="3820722" cy="3540991"/>
            <a:chOff x="3787522" y="116273"/>
            <a:chExt cx="6001323" cy="5326448"/>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8338" y="116273"/>
              <a:ext cx="2507841" cy="1808115"/>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7504" y="4101680"/>
              <a:ext cx="1346962" cy="1341041"/>
            </a:xfrm>
            <a:prstGeom prst="rect">
              <a:avLst/>
            </a:prstGeom>
          </p:spPr>
        </p:pic>
        <p:sp>
          <p:nvSpPr>
            <p:cNvPr id="34" name="TextBox 33"/>
            <p:cNvSpPr txBox="1"/>
            <p:nvPr/>
          </p:nvSpPr>
          <p:spPr>
            <a:xfrm>
              <a:off x="7680454" y="3491745"/>
              <a:ext cx="290163" cy="787041"/>
            </a:xfrm>
            <a:prstGeom prst="rect">
              <a:avLst/>
            </a:prstGeom>
            <a:noFill/>
          </p:spPr>
          <p:txBody>
            <a:bodyPr wrap="none" rtlCol="0">
              <a:spAutoFit/>
            </a:bodyPr>
            <a:lstStyle/>
            <a:p>
              <a:endParaRPr lang="en-US" sz="2800" dirty="0"/>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0899" y="1152651"/>
              <a:ext cx="2628645" cy="24021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0282" y="2467376"/>
              <a:ext cx="1469971" cy="1595692"/>
            </a:xfrm>
            <a:prstGeom prst="rect">
              <a:avLst/>
            </a:prstGeom>
          </p:spPr>
        </p:pic>
        <p:sp>
          <p:nvSpPr>
            <p:cNvPr id="37" name="TextBox 36"/>
            <p:cNvSpPr txBox="1"/>
            <p:nvPr/>
          </p:nvSpPr>
          <p:spPr>
            <a:xfrm>
              <a:off x="6114260" y="3369802"/>
              <a:ext cx="1415556" cy="787041"/>
            </a:xfrm>
            <a:prstGeom prst="rect">
              <a:avLst/>
            </a:prstGeom>
            <a:noFill/>
          </p:spPr>
          <p:txBody>
            <a:bodyPr wrap="none" rtlCol="0">
              <a:spAutoFit/>
            </a:bodyPr>
            <a:lstStyle/>
            <a:p>
              <a:r>
                <a:rPr lang="en-US" sz="2800" dirty="0"/>
                <a:t>iNOS</a:t>
              </a:r>
            </a:p>
          </p:txBody>
        </p:sp>
        <p:sp>
          <p:nvSpPr>
            <p:cNvPr id="46" name="TextBox 45"/>
            <p:cNvSpPr txBox="1"/>
            <p:nvPr/>
          </p:nvSpPr>
          <p:spPr>
            <a:xfrm>
              <a:off x="3787522" y="2171864"/>
              <a:ext cx="2464407" cy="787041"/>
            </a:xfrm>
            <a:prstGeom prst="rect">
              <a:avLst/>
            </a:prstGeom>
            <a:noFill/>
          </p:spPr>
          <p:txBody>
            <a:bodyPr wrap="none" rtlCol="0">
              <a:spAutoFit/>
            </a:bodyPr>
            <a:lstStyle/>
            <a:p>
              <a:r>
                <a:rPr lang="en-US" sz="2800" dirty="0"/>
                <a:t>Astrocyte</a:t>
              </a:r>
            </a:p>
          </p:txBody>
        </p:sp>
        <p:sp>
          <p:nvSpPr>
            <p:cNvPr id="47" name="TextBox 46"/>
            <p:cNvSpPr txBox="1"/>
            <p:nvPr/>
          </p:nvSpPr>
          <p:spPr>
            <a:xfrm>
              <a:off x="7372682" y="1314393"/>
              <a:ext cx="2416163" cy="787041"/>
            </a:xfrm>
            <a:prstGeom prst="rect">
              <a:avLst/>
            </a:prstGeom>
            <a:noFill/>
          </p:spPr>
          <p:txBody>
            <a:bodyPr wrap="none" rtlCol="0">
              <a:spAutoFit/>
            </a:bodyPr>
            <a:lstStyle/>
            <a:p>
              <a:r>
                <a:rPr lang="en-US" sz="2800"/>
                <a:t>Microglia</a:t>
              </a:r>
              <a:endParaRPr lang="en-US" sz="2800" dirty="0"/>
            </a:p>
          </p:txBody>
        </p:sp>
      </p:grpSp>
      <p:cxnSp>
        <p:nvCxnSpPr>
          <p:cNvPr id="14" name="Straight Connector 13"/>
          <p:cNvCxnSpPr/>
          <p:nvPr/>
        </p:nvCxnSpPr>
        <p:spPr>
          <a:xfrm>
            <a:off x="4290856" y="1274750"/>
            <a:ext cx="0" cy="52365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785403" y="1241893"/>
            <a:ext cx="0" cy="5236547"/>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26275" y="2318208"/>
            <a:ext cx="1114716" cy="1212549"/>
          </a:xfrm>
          <a:prstGeom prst="rect">
            <a:avLst/>
          </a:prstGeom>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41173" y="1045255"/>
            <a:ext cx="2238848" cy="1054511"/>
          </a:xfrm>
          <a:prstGeom prst="rect">
            <a:avLst/>
          </a:prstGeom>
        </p:spPr>
      </p:pic>
      <p:sp>
        <p:nvSpPr>
          <p:cNvPr id="6" name="TextBox 5"/>
          <p:cNvSpPr txBox="1"/>
          <p:nvPr/>
        </p:nvSpPr>
        <p:spPr>
          <a:xfrm>
            <a:off x="4922943" y="2977270"/>
            <a:ext cx="1008609" cy="523220"/>
          </a:xfrm>
          <a:prstGeom prst="rect">
            <a:avLst/>
          </a:prstGeom>
          <a:noFill/>
        </p:spPr>
        <p:txBody>
          <a:bodyPr wrap="none" rtlCol="0">
            <a:spAutoFit/>
          </a:bodyPr>
          <a:lstStyle/>
          <a:p>
            <a:r>
              <a:rPr lang="en-US" sz="2800" dirty="0"/>
              <a:t>nNOS</a:t>
            </a:r>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434" y="4036175"/>
            <a:ext cx="348965" cy="174550"/>
          </a:xfrm>
          <a:prstGeom prst="rect">
            <a:avLst/>
          </a:prstGeom>
        </p:spPr>
      </p:pic>
      <p:sp>
        <p:nvSpPr>
          <p:cNvPr id="10" name="TextBox 9"/>
          <p:cNvSpPr txBox="1"/>
          <p:nvPr/>
        </p:nvSpPr>
        <p:spPr>
          <a:xfrm>
            <a:off x="5502442" y="3882189"/>
            <a:ext cx="654346" cy="523220"/>
          </a:xfrm>
          <a:prstGeom prst="rect">
            <a:avLst/>
          </a:prstGeom>
          <a:noFill/>
        </p:spPr>
        <p:txBody>
          <a:bodyPr wrap="none" rtlCol="0">
            <a:spAutoFit/>
          </a:bodyPr>
          <a:lstStyle/>
          <a:p>
            <a:r>
              <a:rPr lang="en-US" sz="2800" dirty="0"/>
              <a:t>NO</a:t>
            </a:r>
          </a:p>
        </p:txBody>
      </p:sp>
      <p:sp>
        <p:nvSpPr>
          <p:cNvPr id="40" name="TextBox 39"/>
          <p:cNvSpPr txBox="1"/>
          <p:nvPr/>
        </p:nvSpPr>
        <p:spPr>
          <a:xfrm>
            <a:off x="8926850" y="3755462"/>
            <a:ext cx="654346" cy="523220"/>
          </a:xfrm>
          <a:prstGeom prst="rect">
            <a:avLst/>
          </a:prstGeom>
          <a:noFill/>
        </p:spPr>
        <p:txBody>
          <a:bodyPr wrap="none" rtlCol="0">
            <a:spAutoFit/>
          </a:bodyPr>
          <a:lstStyle/>
          <a:p>
            <a:r>
              <a:rPr lang="en-US" sz="2800" dirty="0"/>
              <a:t>NO</a:t>
            </a:r>
          </a:p>
        </p:txBody>
      </p:sp>
      <p:sp>
        <p:nvSpPr>
          <p:cNvPr id="13" name="TextBox 12"/>
          <p:cNvSpPr txBox="1"/>
          <p:nvPr/>
        </p:nvSpPr>
        <p:spPr>
          <a:xfrm>
            <a:off x="5235270" y="1703696"/>
            <a:ext cx="1281761" cy="523220"/>
          </a:xfrm>
          <a:prstGeom prst="rect">
            <a:avLst/>
          </a:prstGeom>
          <a:noFill/>
        </p:spPr>
        <p:txBody>
          <a:bodyPr wrap="none" rtlCol="0">
            <a:spAutoFit/>
          </a:bodyPr>
          <a:lstStyle/>
          <a:p>
            <a:r>
              <a:rPr lang="en-US" sz="2800" dirty="0"/>
              <a:t>Neuron</a:t>
            </a:r>
          </a:p>
        </p:txBody>
      </p:sp>
      <p:sp>
        <p:nvSpPr>
          <p:cNvPr id="2" name="Rectangle 1"/>
          <p:cNvSpPr/>
          <p:nvPr/>
        </p:nvSpPr>
        <p:spPr>
          <a:xfrm>
            <a:off x="3469411" y="182406"/>
            <a:ext cx="2669129" cy="523220"/>
          </a:xfrm>
          <a:prstGeom prst="rect">
            <a:avLst/>
          </a:prstGeom>
        </p:spPr>
        <p:txBody>
          <a:bodyPr wrap="none">
            <a:spAutoFit/>
          </a:bodyPr>
          <a:lstStyle/>
          <a:p>
            <a:r>
              <a:rPr lang="en-US" sz="2800" dirty="0"/>
              <a:t>Nitric Oxide (NO)</a:t>
            </a:r>
          </a:p>
        </p:txBody>
      </p:sp>
    </p:spTree>
    <p:extLst>
      <p:ext uri="{BB962C8B-B14F-4D97-AF65-F5344CB8AC3E}">
        <p14:creationId xmlns:p14="http://schemas.microsoft.com/office/powerpoint/2010/main" val="14624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Structure of Neural Networks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0637" y="1440167"/>
            <a:ext cx="7683830" cy="4978142"/>
          </a:xfrm>
        </p:spPr>
      </p:pic>
      <p:graphicFrame>
        <p:nvGraphicFramePr>
          <p:cNvPr id="5" name="Table 4"/>
          <p:cNvGraphicFramePr>
            <a:graphicFrameLocks noGrp="1"/>
          </p:cNvGraphicFramePr>
          <p:nvPr>
            <p:extLst>
              <p:ext uri="{D42A27DB-BD31-4B8C-83A1-F6EECF244321}">
                <p14:modId xmlns:p14="http://schemas.microsoft.com/office/powerpoint/2010/main" val="175024337"/>
              </p:ext>
            </p:extLst>
          </p:nvPr>
        </p:nvGraphicFramePr>
        <p:xfrm>
          <a:off x="140571" y="1290623"/>
          <a:ext cx="3592185" cy="4529866"/>
        </p:xfrm>
        <a:graphic>
          <a:graphicData uri="http://schemas.openxmlformats.org/drawingml/2006/table">
            <a:tbl>
              <a:tblPr firstRow="1" bandRow="1">
                <a:tableStyleId>{5C22544A-7EE6-4342-B048-85BDC9FD1C3A}</a:tableStyleId>
              </a:tblPr>
              <a:tblGrid>
                <a:gridCol w="369904">
                  <a:extLst>
                    <a:ext uri="{9D8B030D-6E8A-4147-A177-3AD203B41FA5}">
                      <a16:colId xmlns:a16="http://schemas.microsoft.com/office/drawing/2014/main" val="20000"/>
                    </a:ext>
                  </a:extLst>
                </a:gridCol>
                <a:gridCol w="369904">
                  <a:extLst>
                    <a:ext uri="{9D8B030D-6E8A-4147-A177-3AD203B41FA5}">
                      <a16:colId xmlns:a16="http://schemas.microsoft.com/office/drawing/2014/main" val="20001"/>
                    </a:ext>
                  </a:extLst>
                </a:gridCol>
                <a:gridCol w="369904">
                  <a:extLst>
                    <a:ext uri="{9D8B030D-6E8A-4147-A177-3AD203B41FA5}">
                      <a16:colId xmlns:a16="http://schemas.microsoft.com/office/drawing/2014/main" val="20002"/>
                    </a:ext>
                  </a:extLst>
                </a:gridCol>
                <a:gridCol w="369904">
                  <a:extLst>
                    <a:ext uri="{9D8B030D-6E8A-4147-A177-3AD203B41FA5}">
                      <a16:colId xmlns:a16="http://schemas.microsoft.com/office/drawing/2014/main" val="20003"/>
                    </a:ext>
                  </a:extLst>
                </a:gridCol>
                <a:gridCol w="369904">
                  <a:extLst>
                    <a:ext uri="{9D8B030D-6E8A-4147-A177-3AD203B41FA5}">
                      <a16:colId xmlns:a16="http://schemas.microsoft.com/office/drawing/2014/main" val="20004"/>
                    </a:ext>
                  </a:extLst>
                </a:gridCol>
                <a:gridCol w="369904">
                  <a:extLst>
                    <a:ext uri="{9D8B030D-6E8A-4147-A177-3AD203B41FA5}">
                      <a16:colId xmlns:a16="http://schemas.microsoft.com/office/drawing/2014/main" val="20005"/>
                    </a:ext>
                  </a:extLst>
                </a:gridCol>
                <a:gridCol w="369904">
                  <a:extLst>
                    <a:ext uri="{9D8B030D-6E8A-4147-A177-3AD203B41FA5}">
                      <a16:colId xmlns:a16="http://schemas.microsoft.com/office/drawing/2014/main" val="20006"/>
                    </a:ext>
                  </a:extLst>
                </a:gridCol>
                <a:gridCol w="369904">
                  <a:extLst>
                    <a:ext uri="{9D8B030D-6E8A-4147-A177-3AD203B41FA5}">
                      <a16:colId xmlns:a16="http://schemas.microsoft.com/office/drawing/2014/main" val="20007"/>
                    </a:ext>
                  </a:extLst>
                </a:gridCol>
                <a:gridCol w="632953">
                  <a:extLst>
                    <a:ext uri="{9D8B030D-6E8A-4147-A177-3AD203B41FA5}">
                      <a16:colId xmlns:a16="http://schemas.microsoft.com/office/drawing/2014/main" val="20008"/>
                    </a:ext>
                  </a:extLst>
                </a:gridCol>
              </a:tblGrid>
              <a:tr h="739474">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tc>
                  <a:txBody>
                    <a:bodyPr/>
                    <a:lstStyle/>
                    <a:p>
                      <a:r>
                        <a:rPr lang="en-US" dirty="0"/>
                        <a:t>f</a:t>
                      </a:r>
                    </a:p>
                  </a:txBody>
                  <a:tcPr/>
                </a:tc>
                <a:tc>
                  <a:txBody>
                    <a:bodyPr/>
                    <a:lstStyle/>
                    <a:p>
                      <a:r>
                        <a:rPr lang="en-US" dirty="0"/>
                        <a:t>h</a:t>
                      </a:r>
                    </a:p>
                  </a:txBody>
                  <a:tcPr/>
                </a:tc>
                <a:tc>
                  <a:txBody>
                    <a:bodyPr/>
                    <a:lstStyle/>
                    <a:p>
                      <a:r>
                        <a:rPr lang="en-US" dirty="0" err="1"/>
                        <a:t>i</a:t>
                      </a:r>
                      <a:endParaRPr lang="en-US" dirty="0"/>
                    </a:p>
                  </a:txBody>
                  <a:tcPr/>
                </a:tc>
                <a:tc>
                  <a:txBody>
                    <a:bodyPr/>
                    <a:lstStyle/>
                    <a:p>
                      <a:r>
                        <a:rPr lang="en-US" sz="900" dirty="0"/>
                        <a:t>target</a:t>
                      </a:r>
                    </a:p>
                  </a:txBody>
                  <a:tcPr/>
                </a:tc>
                <a:extLst>
                  <a:ext uri="{0D108BD9-81ED-4DB2-BD59-A6C34878D82A}">
                    <a16:rowId xmlns:a16="http://schemas.microsoft.com/office/drawing/2014/main" val="10000"/>
                  </a:ext>
                </a:extLst>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1</a:t>
                      </a:r>
                    </a:p>
                  </a:txBody>
                  <a:tcPr/>
                </a:tc>
                <a:extLst>
                  <a:ext uri="{0D108BD9-81ED-4DB2-BD59-A6C34878D82A}">
                    <a16:rowId xmlns:a16="http://schemas.microsoft.com/office/drawing/2014/main" val="10001"/>
                  </a:ext>
                </a:extLst>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2</a:t>
                      </a:r>
                    </a:p>
                  </a:txBody>
                  <a:tcPr/>
                </a:tc>
                <a:extLst>
                  <a:ext uri="{0D108BD9-81ED-4DB2-BD59-A6C34878D82A}">
                    <a16:rowId xmlns:a16="http://schemas.microsoft.com/office/drawing/2014/main" val="10002"/>
                  </a:ext>
                </a:extLst>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3</a:t>
                      </a:r>
                    </a:p>
                  </a:txBody>
                  <a:tcPr/>
                </a:tc>
                <a:extLst>
                  <a:ext uri="{0D108BD9-81ED-4DB2-BD59-A6C34878D82A}">
                    <a16:rowId xmlns:a16="http://schemas.microsoft.com/office/drawing/2014/main" val="10003"/>
                  </a:ext>
                </a:extLst>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4</a:t>
                      </a:r>
                    </a:p>
                  </a:txBody>
                  <a:tcPr/>
                </a:tc>
                <a:extLst>
                  <a:ext uri="{0D108BD9-81ED-4DB2-BD59-A6C34878D82A}">
                    <a16:rowId xmlns:a16="http://schemas.microsoft.com/office/drawing/2014/main" val="10004"/>
                  </a:ext>
                </a:extLst>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1</a:t>
                      </a:r>
                    </a:p>
                  </a:txBody>
                  <a:tcPr/>
                </a:tc>
                <a:extLst>
                  <a:ext uri="{0D108BD9-81ED-4DB2-BD59-A6C34878D82A}">
                    <a16:rowId xmlns:a16="http://schemas.microsoft.com/office/drawing/2014/main" val="10005"/>
                  </a:ext>
                </a:extLst>
              </a:tr>
              <a:tr h="63173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r>
                        <a:rPr lang="en-US" dirty="0"/>
                        <a:t>3</a:t>
                      </a:r>
                    </a:p>
                  </a:txBody>
                  <a:tcPr/>
                </a:tc>
                <a:extLst>
                  <a:ext uri="{0D108BD9-81ED-4DB2-BD59-A6C34878D82A}">
                    <a16:rowId xmlns:a16="http://schemas.microsoft.com/office/drawing/2014/main" val="10006"/>
                  </a:ext>
                </a:extLst>
              </a:tr>
            </a:tbl>
          </a:graphicData>
        </a:graphic>
      </p:graphicFrame>
      <p:sp>
        <p:nvSpPr>
          <p:cNvPr id="6" name="Rectangle 5"/>
          <p:cNvSpPr/>
          <p:nvPr/>
        </p:nvSpPr>
        <p:spPr>
          <a:xfrm>
            <a:off x="9430810" y="6279809"/>
            <a:ext cx="1427955" cy="276999"/>
          </a:xfrm>
          <a:prstGeom prst="rect">
            <a:avLst/>
          </a:prstGeom>
        </p:spPr>
        <p:txBody>
          <a:bodyPr wrap="none">
            <a:spAutoFit/>
          </a:bodyPr>
          <a:lstStyle/>
          <a:p>
            <a:r>
              <a:rPr lang="en-US" sz="1200" dirty="0"/>
              <a:t>http://</a:t>
            </a:r>
            <a:r>
              <a:rPr lang="en-US" sz="1200" dirty="0" err="1"/>
              <a:t>alexlenail.me</a:t>
            </a:r>
            <a:endParaRPr lang="en-US" sz="1200" dirty="0"/>
          </a:p>
        </p:txBody>
      </p:sp>
    </p:spTree>
    <p:extLst>
      <p:ext uri="{BB962C8B-B14F-4D97-AF65-F5344CB8AC3E}">
        <p14:creationId xmlns:p14="http://schemas.microsoft.com/office/powerpoint/2010/main" val="18426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Feed Forward Networks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7905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294" y="260630"/>
            <a:ext cx="6256545" cy="472822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544" y="260630"/>
            <a:ext cx="5097255" cy="6220602"/>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27" y="4908656"/>
            <a:ext cx="3008839" cy="1949344"/>
          </a:xfrm>
          <a:prstGeom prst="rect">
            <a:avLst/>
          </a:prstGeom>
        </p:spPr>
      </p:pic>
    </p:spTree>
    <p:extLst>
      <p:ext uri="{BB962C8B-B14F-4D97-AF65-F5344CB8AC3E}">
        <p14:creationId xmlns:p14="http://schemas.microsoft.com/office/powerpoint/2010/main" val="136186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Backpropagation</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181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Backpropagation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690688"/>
            <a:ext cx="7735712" cy="4351338"/>
          </a:xfrm>
        </p:spPr>
      </p:pic>
    </p:spTree>
    <p:extLst>
      <p:ext uri="{BB962C8B-B14F-4D97-AF65-F5344CB8AC3E}">
        <p14:creationId xmlns:p14="http://schemas.microsoft.com/office/powerpoint/2010/main" val="101822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848" y="349623"/>
            <a:ext cx="5018841" cy="4873313"/>
          </a:xfrm>
          <a:prstGeom prst="rect">
            <a:avLst/>
          </a:prstGeom>
        </p:spPr>
      </p:pic>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952" y="349623"/>
            <a:ext cx="6256545" cy="4728229"/>
          </a:xfr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12" y="5077852"/>
            <a:ext cx="2472812" cy="1602067"/>
          </a:xfrm>
          <a:prstGeom prst="rect">
            <a:avLst/>
          </a:prstGeom>
        </p:spPr>
      </p:pic>
    </p:spTree>
    <p:extLst>
      <p:ext uri="{BB962C8B-B14F-4D97-AF65-F5344CB8AC3E}">
        <p14:creationId xmlns:p14="http://schemas.microsoft.com/office/powerpoint/2010/main" val="20500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Dataset</a:t>
            </a:r>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150" y="1960563"/>
            <a:ext cx="7505700" cy="4216400"/>
          </a:xfrm>
          <a:prstGeom prst="rect">
            <a:avLst/>
          </a:prstGeom>
        </p:spPr>
      </p:pic>
    </p:spTree>
    <p:extLst>
      <p:ext uri="{BB962C8B-B14F-4D97-AF65-F5344CB8AC3E}">
        <p14:creationId xmlns:p14="http://schemas.microsoft.com/office/powerpoint/2010/main" val="11278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Activation Function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4751084" cy="4351338"/>
          </a:xfrm>
        </p:spPr>
      </p:pic>
      <p:sp>
        <p:nvSpPr>
          <p:cNvPr id="4" name="Rectangle 3"/>
          <p:cNvSpPr/>
          <p:nvPr/>
        </p:nvSpPr>
        <p:spPr>
          <a:xfrm>
            <a:off x="6302188" y="6311901"/>
            <a:ext cx="5463988" cy="461665"/>
          </a:xfrm>
          <a:prstGeom prst="rect">
            <a:avLst/>
          </a:prstGeom>
        </p:spPr>
        <p:txBody>
          <a:bodyPr wrap="square">
            <a:spAutoFit/>
          </a:bodyPr>
          <a:lstStyle/>
          <a:p>
            <a:r>
              <a:rPr lang="en-US" sz="1200" dirty="0"/>
              <a:t>https://</a:t>
            </a:r>
            <a:r>
              <a:rPr lang="en-US" sz="1200" dirty="0" err="1"/>
              <a:t>towardsdatascience.com</a:t>
            </a:r>
            <a:r>
              <a:rPr lang="en-US" sz="1200" dirty="0"/>
              <a:t>/activation-functions-neural-networks-1cbd9f8d91d6</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188" y="1307641"/>
            <a:ext cx="5463988" cy="5004260"/>
          </a:xfrm>
          <a:prstGeom prst="rect">
            <a:avLst/>
          </a:prstGeom>
        </p:spPr>
      </p:pic>
    </p:spTree>
    <p:extLst>
      <p:ext uri="{BB962C8B-B14F-4D97-AF65-F5344CB8AC3E}">
        <p14:creationId xmlns:p14="http://schemas.microsoft.com/office/powerpoint/2010/main" val="93874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Activation Function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69049"/>
            <a:ext cx="5699306"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444" y="2169049"/>
            <a:ext cx="4201949" cy="1316538"/>
          </a:xfrm>
          <a:prstGeom prst="rect">
            <a:avLst/>
          </a:prstGeom>
        </p:spPr>
      </p:pic>
      <p:sp>
        <p:nvSpPr>
          <p:cNvPr id="6" name="Rectangle 5"/>
          <p:cNvSpPr/>
          <p:nvPr/>
        </p:nvSpPr>
        <p:spPr>
          <a:xfrm>
            <a:off x="6341945" y="6289554"/>
            <a:ext cx="5463988" cy="461665"/>
          </a:xfrm>
          <a:prstGeom prst="rect">
            <a:avLst/>
          </a:prstGeom>
        </p:spPr>
        <p:txBody>
          <a:bodyPr wrap="square">
            <a:spAutoFit/>
          </a:bodyPr>
          <a:lstStyle/>
          <a:p>
            <a:r>
              <a:rPr lang="en-US" sz="1200" dirty="0"/>
              <a:t>https://</a:t>
            </a:r>
            <a:r>
              <a:rPr lang="en-US" sz="1200" dirty="0" err="1"/>
              <a:t>towardsdatascience.com</a:t>
            </a:r>
            <a:r>
              <a:rPr lang="en-US" sz="1200" dirty="0"/>
              <a:t>/activation-functions-neural-networks-1cbd9f8d91d6</a:t>
            </a:r>
          </a:p>
        </p:txBody>
      </p:sp>
    </p:spTree>
    <p:extLst>
      <p:ext uri="{BB962C8B-B14F-4D97-AF65-F5344CB8AC3E}">
        <p14:creationId xmlns:p14="http://schemas.microsoft.com/office/powerpoint/2010/main" val="67980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Learning Rate</a:t>
            </a:r>
          </a:p>
        </p:txBody>
      </p:sp>
      <p:sp>
        <p:nvSpPr>
          <p:cNvPr id="4" name="Down Arrow 3"/>
          <p:cNvSpPr/>
          <p:nvPr/>
        </p:nvSpPr>
        <p:spPr>
          <a:xfrm>
            <a:off x="1990981" y="2229618"/>
            <a:ext cx="339213" cy="9175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01845" y="1812180"/>
            <a:ext cx="5959580" cy="523220"/>
          </a:xfrm>
          <a:prstGeom prst="rect">
            <a:avLst/>
          </a:prstGeom>
          <a:noFill/>
        </p:spPr>
        <p:txBody>
          <a:bodyPr wrap="none" rtlCol="0">
            <a:spAutoFit/>
          </a:bodyPr>
          <a:lstStyle/>
          <a:p>
            <a:r>
              <a:rPr lang="en-US" sz="2800" dirty="0"/>
              <a:t>More time to reach local/global minima</a:t>
            </a:r>
          </a:p>
        </p:txBody>
      </p:sp>
      <p:sp>
        <p:nvSpPr>
          <p:cNvPr id="8" name="TextBox 7"/>
          <p:cNvSpPr txBox="1"/>
          <p:nvPr/>
        </p:nvSpPr>
        <p:spPr>
          <a:xfrm>
            <a:off x="973393" y="1812180"/>
            <a:ext cx="2178417" cy="523220"/>
          </a:xfrm>
          <a:prstGeom prst="rect">
            <a:avLst/>
          </a:prstGeom>
          <a:noFill/>
        </p:spPr>
        <p:txBody>
          <a:bodyPr wrap="none" rtlCol="0">
            <a:spAutoFit/>
          </a:bodyPr>
          <a:lstStyle/>
          <a:p>
            <a:r>
              <a:rPr lang="en-US" sz="2800" dirty="0"/>
              <a:t>Learning Rate</a:t>
            </a:r>
          </a:p>
        </p:txBody>
      </p:sp>
      <p:sp>
        <p:nvSpPr>
          <p:cNvPr id="9" name="TextBox 8"/>
          <p:cNvSpPr txBox="1"/>
          <p:nvPr/>
        </p:nvSpPr>
        <p:spPr>
          <a:xfrm>
            <a:off x="806572" y="4825236"/>
            <a:ext cx="2260171" cy="523220"/>
          </a:xfrm>
          <a:prstGeom prst="rect">
            <a:avLst/>
          </a:prstGeom>
          <a:noFill/>
        </p:spPr>
        <p:txBody>
          <a:bodyPr wrap="none" rtlCol="0">
            <a:spAutoFit/>
          </a:bodyPr>
          <a:lstStyle/>
          <a:p>
            <a:r>
              <a:rPr lang="en-US" sz="2800" dirty="0"/>
              <a:t>Learning Rate </a:t>
            </a:r>
          </a:p>
        </p:txBody>
      </p:sp>
      <p:sp>
        <p:nvSpPr>
          <p:cNvPr id="10" name="Up Arrow 9"/>
          <p:cNvSpPr/>
          <p:nvPr/>
        </p:nvSpPr>
        <p:spPr>
          <a:xfrm>
            <a:off x="3004326" y="4326376"/>
            <a:ext cx="294968" cy="9977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8249" y="3147193"/>
            <a:ext cx="5563056" cy="3129219"/>
          </a:xfrm>
        </p:spPr>
      </p:pic>
      <p:sp>
        <p:nvSpPr>
          <p:cNvPr id="12" name="TextBox 11"/>
          <p:cNvSpPr txBox="1"/>
          <p:nvPr/>
        </p:nvSpPr>
        <p:spPr>
          <a:xfrm>
            <a:off x="516194" y="5637029"/>
            <a:ext cx="4089709" cy="523220"/>
          </a:xfrm>
          <a:prstGeom prst="rect">
            <a:avLst/>
          </a:prstGeom>
          <a:noFill/>
        </p:spPr>
        <p:txBody>
          <a:bodyPr wrap="none" rtlCol="0">
            <a:spAutoFit/>
          </a:bodyPr>
          <a:lstStyle/>
          <a:p>
            <a:r>
              <a:rPr lang="en-US" sz="2800" dirty="0"/>
              <a:t>Might not reach to minima</a:t>
            </a:r>
          </a:p>
        </p:txBody>
      </p:sp>
      <p:sp>
        <p:nvSpPr>
          <p:cNvPr id="13" name="TextBox 12"/>
          <p:cNvSpPr txBox="1"/>
          <p:nvPr/>
        </p:nvSpPr>
        <p:spPr>
          <a:xfrm>
            <a:off x="949326" y="6280189"/>
            <a:ext cx="2847061" cy="400110"/>
          </a:xfrm>
          <a:prstGeom prst="rect">
            <a:avLst/>
          </a:prstGeom>
          <a:noFill/>
        </p:spPr>
        <p:txBody>
          <a:bodyPr wrap="none" rtlCol="0">
            <a:spAutoFit/>
          </a:bodyPr>
          <a:lstStyle/>
          <a:p>
            <a:r>
              <a:rPr lang="en-US" sz="2000" dirty="0"/>
              <a:t>Good starting point : 0.01</a:t>
            </a:r>
          </a:p>
        </p:txBody>
      </p:sp>
    </p:spTree>
    <p:extLst>
      <p:ext uri="{BB962C8B-B14F-4D97-AF65-F5344CB8AC3E}">
        <p14:creationId xmlns:p14="http://schemas.microsoft.com/office/powerpoint/2010/main" val="75369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xplosion 1 14"/>
          <p:cNvSpPr/>
          <p:nvPr/>
        </p:nvSpPr>
        <p:spPr>
          <a:xfrm>
            <a:off x="1661030" y="5075573"/>
            <a:ext cx="4217994" cy="1523963"/>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Neuroprotective</a:t>
            </a:r>
          </a:p>
        </p:txBody>
      </p:sp>
      <p:grpSp>
        <p:nvGrpSpPr>
          <p:cNvPr id="50" name="Group 49"/>
          <p:cNvGrpSpPr/>
          <p:nvPr/>
        </p:nvGrpSpPr>
        <p:grpSpPr>
          <a:xfrm>
            <a:off x="5979868" y="4955093"/>
            <a:ext cx="4217994" cy="1796538"/>
            <a:chOff x="4455868" y="4955093"/>
            <a:chExt cx="4217994" cy="1796538"/>
          </a:xfrm>
        </p:grpSpPr>
        <p:sp>
          <p:nvSpPr>
            <p:cNvPr id="38" name="Explosion 1 37"/>
            <p:cNvSpPr/>
            <p:nvPr/>
          </p:nvSpPr>
          <p:spPr>
            <a:xfrm>
              <a:off x="4455868" y="5227668"/>
              <a:ext cx="4217994" cy="1523963"/>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Neurotoxic</a:t>
              </a:r>
            </a:p>
          </p:txBody>
        </p:sp>
        <p:sp>
          <p:nvSpPr>
            <p:cNvPr id="43" name="Down Arrow 42"/>
            <p:cNvSpPr/>
            <p:nvPr/>
          </p:nvSpPr>
          <p:spPr>
            <a:xfrm>
              <a:off x="7889943" y="4955093"/>
              <a:ext cx="235370" cy="507865"/>
            </a:xfrm>
            <a:prstGeom prst="downArrow">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1728963" y="1158581"/>
            <a:ext cx="3345316" cy="3744872"/>
            <a:chOff x="204963" y="1158581"/>
            <a:chExt cx="3345316" cy="374487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92276"/>
              <a:ext cx="3093079" cy="9114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096" y="2586843"/>
              <a:ext cx="1467643" cy="1595692"/>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908" y="4570767"/>
              <a:ext cx="521467" cy="225054"/>
            </a:xfrm>
            <a:prstGeom prst="rect">
              <a:avLst/>
            </a:prstGeom>
          </p:spPr>
        </p:pic>
        <p:sp>
          <p:nvSpPr>
            <p:cNvPr id="33" name="TextBox 32"/>
            <p:cNvSpPr txBox="1"/>
            <p:nvPr/>
          </p:nvSpPr>
          <p:spPr>
            <a:xfrm>
              <a:off x="1827953" y="4380233"/>
              <a:ext cx="654346" cy="523220"/>
            </a:xfrm>
            <a:prstGeom prst="rect">
              <a:avLst/>
            </a:prstGeom>
            <a:noFill/>
          </p:spPr>
          <p:txBody>
            <a:bodyPr wrap="none" rtlCol="0">
              <a:spAutoFit/>
            </a:bodyPr>
            <a:lstStyle/>
            <a:p>
              <a:r>
                <a:rPr lang="en-US" sz="2800" dirty="0"/>
                <a:t>NO</a:t>
              </a:r>
            </a:p>
          </p:txBody>
        </p:sp>
        <p:sp>
          <p:nvSpPr>
            <p:cNvPr id="36" name="TextBox 35"/>
            <p:cNvSpPr txBox="1"/>
            <p:nvPr/>
          </p:nvSpPr>
          <p:spPr>
            <a:xfrm>
              <a:off x="569359" y="3396168"/>
              <a:ext cx="997389" cy="523220"/>
            </a:xfrm>
            <a:prstGeom prst="rect">
              <a:avLst/>
            </a:prstGeom>
            <a:noFill/>
          </p:spPr>
          <p:txBody>
            <a:bodyPr wrap="none" rtlCol="0">
              <a:spAutoFit/>
            </a:bodyPr>
            <a:lstStyle/>
            <a:p>
              <a:r>
                <a:rPr lang="en-US" sz="2800" dirty="0"/>
                <a:t>eNOS</a:t>
              </a:r>
            </a:p>
          </p:txBody>
        </p:sp>
        <p:sp>
          <p:nvSpPr>
            <p:cNvPr id="44" name="TextBox 43"/>
            <p:cNvSpPr txBox="1"/>
            <p:nvPr/>
          </p:nvSpPr>
          <p:spPr>
            <a:xfrm>
              <a:off x="204963" y="1158581"/>
              <a:ext cx="2406428" cy="523220"/>
            </a:xfrm>
            <a:prstGeom prst="rect">
              <a:avLst/>
            </a:prstGeom>
            <a:noFill/>
          </p:spPr>
          <p:txBody>
            <a:bodyPr wrap="none" rtlCol="0">
              <a:spAutoFit/>
            </a:bodyPr>
            <a:lstStyle/>
            <a:p>
              <a:r>
                <a:rPr lang="en-US" sz="2800" dirty="0"/>
                <a:t>Endothelial cell</a:t>
              </a:r>
            </a:p>
          </p:txBody>
        </p:sp>
      </p:grpSp>
      <p:grpSp>
        <p:nvGrpSpPr>
          <p:cNvPr id="51" name="Group 50"/>
          <p:cNvGrpSpPr/>
          <p:nvPr/>
        </p:nvGrpSpPr>
        <p:grpSpPr>
          <a:xfrm>
            <a:off x="5311523" y="116273"/>
            <a:ext cx="5238657" cy="5326448"/>
            <a:chOff x="3787522" y="116273"/>
            <a:chExt cx="5238657" cy="5326448"/>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8338" y="116273"/>
              <a:ext cx="2507841" cy="1808115"/>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7504" y="4101680"/>
              <a:ext cx="1346962" cy="1341041"/>
            </a:xfrm>
            <a:prstGeom prst="rect">
              <a:avLst/>
            </a:prstGeom>
          </p:spPr>
        </p:pic>
        <p:sp>
          <p:nvSpPr>
            <p:cNvPr id="34" name="TextBox 33"/>
            <p:cNvSpPr txBox="1"/>
            <p:nvPr/>
          </p:nvSpPr>
          <p:spPr>
            <a:xfrm>
              <a:off x="7680455" y="3491745"/>
              <a:ext cx="654346" cy="523220"/>
            </a:xfrm>
            <a:prstGeom prst="rect">
              <a:avLst/>
            </a:prstGeom>
            <a:noFill/>
          </p:spPr>
          <p:txBody>
            <a:bodyPr wrap="none" rtlCol="0">
              <a:spAutoFit/>
            </a:bodyPr>
            <a:lstStyle/>
            <a:p>
              <a:r>
                <a:rPr lang="en-US" sz="2800" dirty="0"/>
                <a:t>NO</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0899" y="1152651"/>
              <a:ext cx="2628645" cy="24021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0282" y="2467376"/>
              <a:ext cx="1469971" cy="1595692"/>
            </a:xfrm>
            <a:prstGeom prst="rect">
              <a:avLst/>
            </a:prstGeom>
          </p:spPr>
        </p:pic>
        <p:sp>
          <p:nvSpPr>
            <p:cNvPr id="37" name="TextBox 36"/>
            <p:cNvSpPr txBox="1"/>
            <p:nvPr/>
          </p:nvSpPr>
          <p:spPr>
            <a:xfrm>
              <a:off x="6114261" y="3369803"/>
              <a:ext cx="901209" cy="523220"/>
            </a:xfrm>
            <a:prstGeom prst="rect">
              <a:avLst/>
            </a:prstGeom>
            <a:noFill/>
          </p:spPr>
          <p:txBody>
            <a:bodyPr wrap="none" rtlCol="0">
              <a:spAutoFit/>
            </a:bodyPr>
            <a:lstStyle/>
            <a:p>
              <a:r>
                <a:rPr lang="en-US" sz="2800" dirty="0"/>
                <a:t>iNOS</a:t>
              </a:r>
            </a:p>
          </p:txBody>
        </p:sp>
        <p:sp>
          <p:nvSpPr>
            <p:cNvPr id="39" name="TextBox 38"/>
            <p:cNvSpPr txBox="1"/>
            <p:nvPr/>
          </p:nvSpPr>
          <p:spPr>
            <a:xfrm>
              <a:off x="7447358" y="4489126"/>
              <a:ext cx="1239442" cy="523220"/>
            </a:xfrm>
            <a:prstGeom prst="rect">
              <a:avLst/>
            </a:prstGeom>
            <a:noFill/>
          </p:spPr>
          <p:txBody>
            <a:bodyPr wrap="none" rtlCol="0">
              <a:spAutoFit/>
            </a:bodyPr>
            <a:lstStyle/>
            <a:p>
              <a:r>
                <a:rPr lang="en-US" sz="2800"/>
                <a:t>ONOO-</a:t>
              </a:r>
              <a:endParaRPr lang="en-US" sz="2800" dirty="0"/>
            </a:p>
          </p:txBody>
        </p:sp>
        <p:sp>
          <p:nvSpPr>
            <p:cNvPr id="42" name="Down Arrow 41"/>
            <p:cNvSpPr/>
            <p:nvPr/>
          </p:nvSpPr>
          <p:spPr>
            <a:xfrm>
              <a:off x="7902266" y="3963755"/>
              <a:ext cx="235370" cy="507865"/>
            </a:xfrm>
            <a:prstGeom prst="downArrow">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787522" y="2171865"/>
              <a:ext cx="1568956" cy="523220"/>
            </a:xfrm>
            <a:prstGeom prst="rect">
              <a:avLst/>
            </a:prstGeom>
            <a:noFill/>
          </p:spPr>
          <p:txBody>
            <a:bodyPr wrap="none" rtlCol="0">
              <a:spAutoFit/>
            </a:bodyPr>
            <a:lstStyle/>
            <a:p>
              <a:r>
                <a:rPr lang="en-US" sz="2800" dirty="0"/>
                <a:t>Astrocyte</a:t>
              </a:r>
            </a:p>
          </p:txBody>
        </p:sp>
        <p:sp>
          <p:nvSpPr>
            <p:cNvPr id="47" name="TextBox 46"/>
            <p:cNvSpPr txBox="1"/>
            <p:nvPr/>
          </p:nvSpPr>
          <p:spPr>
            <a:xfrm>
              <a:off x="7372682" y="1314393"/>
              <a:ext cx="1538242" cy="523220"/>
            </a:xfrm>
            <a:prstGeom prst="rect">
              <a:avLst/>
            </a:prstGeom>
            <a:noFill/>
          </p:spPr>
          <p:txBody>
            <a:bodyPr wrap="none" rtlCol="0">
              <a:spAutoFit/>
            </a:bodyPr>
            <a:lstStyle/>
            <a:p>
              <a:r>
                <a:rPr lang="en-US" sz="2800"/>
                <a:t>Microglia</a:t>
              </a:r>
              <a:endParaRPr lang="en-US" sz="2800" dirty="0"/>
            </a:p>
          </p:txBody>
        </p:sp>
      </p:grpSp>
      <p:sp>
        <p:nvSpPr>
          <p:cNvPr id="2" name="Title 1"/>
          <p:cNvSpPr>
            <a:spLocks noGrp="1"/>
          </p:cNvSpPr>
          <p:nvPr>
            <p:ph type="title"/>
          </p:nvPr>
        </p:nvSpPr>
        <p:spPr/>
        <p:txBody>
          <a:bodyPr/>
          <a:lstStyle/>
          <a:p>
            <a:pPr algn="ctr"/>
            <a:r>
              <a:rPr lang="en-US" dirty="0"/>
              <a:t>Role of NO in Stroke</a:t>
            </a:r>
          </a:p>
        </p:txBody>
      </p:sp>
      <p:cxnSp>
        <p:nvCxnSpPr>
          <p:cNvPr id="14" name="Straight Connector 13"/>
          <p:cNvCxnSpPr/>
          <p:nvPr/>
        </p:nvCxnSpPr>
        <p:spPr>
          <a:xfrm>
            <a:off x="5879024" y="1362989"/>
            <a:ext cx="0" cy="523654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100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dissolv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4576"/>
          <a:stretch/>
        </p:blipFill>
        <p:spPr>
          <a:xfrm>
            <a:off x="2763152" y="2024743"/>
            <a:ext cx="6665695" cy="4152220"/>
          </a:xfrm>
        </p:spPr>
      </p:pic>
    </p:spTree>
    <p:extLst>
      <p:ext uri="{BB962C8B-B14F-4D97-AF65-F5344CB8AC3E}">
        <p14:creationId xmlns:p14="http://schemas.microsoft.com/office/powerpoint/2010/main" val="102949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Batch</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642" y="2003714"/>
            <a:ext cx="5594131" cy="3651825"/>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676" y="2003714"/>
            <a:ext cx="5594130" cy="3651825"/>
          </a:xfrm>
          <a:prstGeom prst="rect">
            <a:avLst/>
          </a:prstGeom>
        </p:spPr>
      </p:pic>
    </p:spTree>
    <p:extLst>
      <p:ext uri="{BB962C8B-B14F-4D97-AF65-F5344CB8AC3E}">
        <p14:creationId xmlns:p14="http://schemas.microsoft.com/office/powerpoint/2010/main" val="157806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4205"/>
            <a:ext cx="6665695" cy="4351338"/>
          </a:xfrm>
        </p:spPr>
      </p:pic>
      <p:sp>
        <p:nvSpPr>
          <p:cNvPr id="5" name="TextBox 4"/>
          <p:cNvSpPr txBox="1"/>
          <p:nvPr/>
        </p:nvSpPr>
        <p:spPr>
          <a:xfrm>
            <a:off x="8069580" y="2674620"/>
            <a:ext cx="3608360" cy="369332"/>
          </a:xfrm>
          <a:prstGeom prst="rect">
            <a:avLst/>
          </a:prstGeom>
          <a:noFill/>
        </p:spPr>
        <p:txBody>
          <a:bodyPr wrap="none" rtlCol="0">
            <a:spAutoFit/>
          </a:bodyPr>
          <a:lstStyle/>
          <a:p>
            <a:r>
              <a:rPr lang="en-US"/>
              <a:t>Small </a:t>
            </a:r>
            <a:r>
              <a:rPr lang="en-US" dirty="0"/>
              <a:t>batch size </a:t>
            </a:r>
            <a:r>
              <a:rPr lang="mr-IN" dirty="0"/>
              <a:t>–</a:t>
            </a:r>
            <a:r>
              <a:rPr lang="en-US" dirty="0"/>
              <a:t> more time to train</a:t>
            </a:r>
          </a:p>
        </p:txBody>
      </p:sp>
      <p:sp>
        <p:nvSpPr>
          <p:cNvPr id="6" name="TextBox 5"/>
          <p:cNvSpPr txBox="1"/>
          <p:nvPr/>
        </p:nvSpPr>
        <p:spPr>
          <a:xfrm>
            <a:off x="7666136" y="3444240"/>
            <a:ext cx="4415248" cy="369332"/>
          </a:xfrm>
          <a:prstGeom prst="rect">
            <a:avLst/>
          </a:prstGeom>
          <a:noFill/>
        </p:spPr>
        <p:txBody>
          <a:bodyPr wrap="none" rtlCol="0">
            <a:spAutoFit/>
          </a:bodyPr>
          <a:lstStyle/>
          <a:p>
            <a:r>
              <a:rPr lang="en-US" dirty="0"/>
              <a:t>large batch size </a:t>
            </a:r>
            <a:r>
              <a:rPr lang="mr-IN" dirty="0"/>
              <a:t>–</a:t>
            </a:r>
            <a:r>
              <a:rPr lang="en-US" dirty="0"/>
              <a:t> more computational power</a:t>
            </a:r>
          </a:p>
        </p:txBody>
      </p:sp>
    </p:spTree>
    <p:extLst>
      <p:ext uri="{BB962C8B-B14F-4D97-AF65-F5344CB8AC3E}">
        <p14:creationId xmlns:p14="http://schemas.microsoft.com/office/powerpoint/2010/main" val="142872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Overfitting</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692" y="1796128"/>
            <a:ext cx="7735712" cy="4351338"/>
          </a:xfrm>
          <a:prstGeom prst="rect">
            <a:avLst/>
          </a:prstGeom>
        </p:spPr>
      </p:pic>
    </p:spTree>
    <p:extLst>
      <p:ext uri="{BB962C8B-B14F-4D97-AF65-F5344CB8AC3E}">
        <p14:creationId xmlns:p14="http://schemas.microsoft.com/office/powerpoint/2010/main" val="35842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0225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Dropout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8938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Epoch </a:t>
            </a:r>
            <a:r>
              <a:rPr lang="mr-IN" dirty="0"/>
              <a:t>–</a:t>
            </a:r>
            <a:r>
              <a:rPr lang="en-US" dirty="0"/>
              <a:t> Number of Iteration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00617"/>
            <a:ext cx="7735712" cy="4351338"/>
          </a:xfrm>
        </p:spPr>
      </p:pic>
    </p:spTree>
    <p:extLst>
      <p:ext uri="{BB962C8B-B14F-4D97-AF65-F5344CB8AC3E}">
        <p14:creationId xmlns:p14="http://schemas.microsoft.com/office/powerpoint/2010/main" val="25850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87320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72875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9204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eNOS activity is regulated by a complex series of phosphorylation.</a:t>
            </a:r>
          </a:p>
          <a:p>
            <a:endParaRPr lang="en-US" dirty="0"/>
          </a:p>
          <a:p>
            <a:endParaRPr lang="en-US" dirty="0"/>
          </a:p>
          <a:p>
            <a:endParaRPr lang="en-US" dirty="0"/>
          </a:p>
        </p:txBody>
      </p:sp>
      <p:sp>
        <p:nvSpPr>
          <p:cNvPr id="2" name="Title 1"/>
          <p:cNvSpPr>
            <a:spLocks noGrp="1"/>
          </p:cNvSpPr>
          <p:nvPr>
            <p:ph type="title"/>
          </p:nvPr>
        </p:nvSpPr>
        <p:spPr/>
        <p:txBody>
          <a:bodyPr/>
          <a:lstStyle/>
          <a:p>
            <a:pPr algn="ctr"/>
            <a:r>
              <a:rPr lang="en-US" dirty="0"/>
              <a:t>How is NOS Activity Regulated?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066" y="2957550"/>
            <a:ext cx="8322734" cy="3650465"/>
          </a:xfrm>
          <a:prstGeom prst="rect">
            <a:avLst/>
          </a:prstGeom>
        </p:spPr>
      </p:pic>
    </p:spTree>
    <p:extLst>
      <p:ext uri="{BB962C8B-B14F-4D97-AF65-F5344CB8AC3E}">
        <p14:creationId xmlns:p14="http://schemas.microsoft.com/office/powerpoint/2010/main" val="92030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5253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828" y="1690688"/>
            <a:ext cx="6169807" cy="4351338"/>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517" y="3472465"/>
            <a:ext cx="4546949" cy="2945843"/>
          </a:xfrm>
          <a:prstGeom prst="rect">
            <a:avLst/>
          </a:prstGeom>
        </p:spPr>
      </p:pic>
    </p:spTree>
    <p:extLst>
      <p:ext uri="{BB962C8B-B14F-4D97-AF65-F5344CB8AC3E}">
        <p14:creationId xmlns:p14="http://schemas.microsoft.com/office/powerpoint/2010/main" val="101071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0251" y="1825625"/>
            <a:ext cx="6971498" cy="4351338"/>
          </a:xfrm>
        </p:spPr>
      </p:pic>
    </p:spTree>
    <p:extLst>
      <p:ext uri="{BB962C8B-B14F-4D97-AF65-F5344CB8AC3E}">
        <p14:creationId xmlns:p14="http://schemas.microsoft.com/office/powerpoint/2010/main" val="57698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Convolution - Filter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22" y="1188020"/>
            <a:ext cx="5323262" cy="4545556"/>
          </a:xfrm>
        </p:spPr>
      </p:pic>
      <p:sp>
        <p:nvSpPr>
          <p:cNvPr id="5" name="TextBox 4"/>
          <p:cNvSpPr txBox="1"/>
          <p:nvPr/>
        </p:nvSpPr>
        <p:spPr>
          <a:xfrm>
            <a:off x="9031266" y="2104373"/>
            <a:ext cx="1752339" cy="1200329"/>
          </a:xfrm>
          <a:prstGeom prst="rect">
            <a:avLst/>
          </a:prstGeom>
          <a:noFill/>
        </p:spPr>
        <p:txBody>
          <a:bodyPr wrap="none" rtlCol="0">
            <a:spAutoFit/>
          </a:bodyPr>
          <a:lstStyle/>
          <a:p>
            <a:pPr marL="285750" indent="-285750">
              <a:buFont typeface="Arial" charset="0"/>
              <a:buChar char="•"/>
            </a:pPr>
            <a:r>
              <a:rPr lang="en-US" dirty="0"/>
              <a:t>Filter / Kernel</a:t>
            </a:r>
          </a:p>
          <a:p>
            <a:pPr marL="285750" indent="-285750">
              <a:buFont typeface="Arial" charset="0"/>
              <a:buChar char="•"/>
            </a:pPr>
            <a:r>
              <a:rPr lang="en-US" dirty="0"/>
              <a:t>Padding</a:t>
            </a:r>
          </a:p>
          <a:p>
            <a:pPr marL="285750" indent="-285750">
              <a:buFont typeface="Arial" charset="0"/>
              <a:buChar char="•"/>
            </a:pPr>
            <a:r>
              <a:rPr lang="en-US" dirty="0"/>
              <a:t>Stride</a:t>
            </a:r>
          </a:p>
          <a:p>
            <a:endParaRPr lang="en-US" dirty="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712" y="4608640"/>
            <a:ext cx="3398867" cy="1947831"/>
          </a:xfrm>
          <a:prstGeom prst="rect">
            <a:avLst/>
          </a:prstGeom>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463" y="4568038"/>
            <a:ext cx="3540560" cy="2029033"/>
          </a:xfrm>
          <a:prstGeom prst="rect">
            <a:avLst/>
          </a:prstGeom>
        </p:spPr>
      </p:pic>
    </p:spTree>
    <p:extLst>
      <p:ext uri="{BB962C8B-B14F-4D97-AF65-F5344CB8AC3E}">
        <p14:creationId xmlns:p14="http://schemas.microsoft.com/office/powerpoint/2010/main" val="213670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2396" y="1825625"/>
            <a:ext cx="8067208" cy="4351338"/>
          </a:xfrm>
        </p:spPr>
      </p:pic>
    </p:spTree>
    <p:extLst>
      <p:ext uri="{BB962C8B-B14F-4D97-AF65-F5344CB8AC3E}">
        <p14:creationId xmlns:p14="http://schemas.microsoft.com/office/powerpoint/2010/main" val="46339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1049" y="1690688"/>
            <a:ext cx="6312302" cy="4351338"/>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715" y="3619988"/>
            <a:ext cx="4399722" cy="2422038"/>
          </a:xfrm>
          <a:prstGeom prst="rect">
            <a:avLst/>
          </a:prstGeom>
        </p:spPr>
      </p:pic>
    </p:spTree>
    <p:extLst>
      <p:ext uri="{BB962C8B-B14F-4D97-AF65-F5344CB8AC3E}">
        <p14:creationId xmlns:p14="http://schemas.microsoft.com/office/powerpoint/2010/main" val="142058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PyTorch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341" y="365125"/>
            <a:ext cx="5519245" cy="3100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41" y="3465614"/>
            <a:ext cx="5519245" cy="3100490"/>
          </a:xfrm>
          <a:prstGeom prst="rect">
            <a:avLst/>
          </a:prstGeom>
        </p:spPr>
      </p:pic>
    </p:spTree>
    <p:extLst>
      <p:ext uri="{BB962C8B-B14F-4D97-AF65-F5344CB8AC3E}">
        <p14:creationId xmlns:p14="http://schemas.microsoft.com/office/powerpoint/2010/main" val="190624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PyTorch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9300" y="2175641"/>
            <a:ext cx="6774499" cy="412744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64" y="1409755"/>
            <a:ext cx="4365836" cy="2345284"/>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316" y="4136625"/>
            <a:ext cx="3634132" cy="2000582"/>
          </a:xfrm>
          <a:prstGeom prst="rect">
            <a:avLst/>
          </a:prstGeom>
        </p:spPr>
      </p:pic>
    </p:spTree>
    <p:extLst>
      <p:ext uri="{BB962C8B-B14F-4D97-AF65-F5344CB8AC3E}">
        <p14:creationId xmlns:p14="http://schemas.microsoft.com/office/powerpoint/2010/main" val="148303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Transfer Learning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04140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Transfer Learning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84202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is NOS Activity Regulated?</a:t>
            </a:r>
          </a:p>
        </p:txBody>
      </p:sp>
      <p:grpSp>
        <p:nvGrpSpPr>
          <p:cNvPr id="11" name="Group 10"/>
          <p:cNvGrpSpPr/>
          <p:nvPr/>
        </p:nvGrpSpPr>
        <p:grpSpPr>
          <a:xfrm>
            <a:off x="3166533" y="2599751"/>
            <a:ext cx="5390966" cy="3526413"/>
            <a:chOff x="1335298" y="2145967"/>
            <a:chExt cx="6585908" cy="4356928"/>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298" y="2145967"/>
              <a:ext cx="6585908" cy="4356928"/>
            </a:xfrm>
            <a:prstGeom prst="rect">
              <a:avLst/>
            </a:prstGeom>
          </p:spPr>
        </p:pic>
        <p:sp>
          <p:nvSpPr>
            <p:cNvPr id="5" name="TextBox 4"/>
            <p:cNvSpPr txBox="1"/>
            <p:nvPr/>
          </p:nvSpPr>
          <p:spPr>
            <a:xfrm>
              <a:off x="1335298" y="3447682"/>
              <a:ext cx="2214233" cy="1026707"/>
            </a:xfrm>
            <a:prstGeom prst="rect">
              <a:avLst/>
            </a:prstGeom>
            <a:noFill/>
          </p:spPr>
          <p:txBody>
            <a:bodyPr wrap="none" rtlCol="0">
              <a:spAutoFit/>
            </a:bodyPr>
            <a:lstStyle/>
            <a:p>
              <a:r>
                <a:rPr lang="en-US" sz="2400" dirty="0"/>
                <a:t>Transcription</a:t>
              </a:r>
            </a:p>
            <a:p>
              <a:r>
                <a:rPr lang="en-US" sz="2400" dirty="0"/>
                <a:t> Factor</a:t>
              </a:r>
            </a:p>
          </p:txBody>
        </p:sp>
        <p:sp>
          <p:nvSpPr>
            <p:cNvPr id="9" name="TextBox 8"/>
            <p:cNvSpPr txBox="1"/>
            <p:nvPr/>
          </p:nvSpPr>
          <p:spPr>
            <a:xfrm>
              <a:off x="4216907" y="4458118"/>
              <a:ext cx="1870586" cy="570393"/>
            </a:xfrm>
            <a:prstGeom prst="rect">
              <a:avLst/>
            </a:prstGeom>
            <a:noFill/>
          </p:spPr>
          <p:txBody>
            <a:bodyPr wrap="none" rtlCol="0">
              <a:spAutoFit/>
            </a:bodyPr>
            <a:lstStyle/>
            <a:p>
              <a:r>
                <a:rPr lang="en-US" sz="2400" dirty="0"/>
                <a:t>iNOS Gene</a:t>
              </a:r>
            </a:p>
          </p:txBody>
        </p:sp>
        <p:sp>
          <p:nvSpPr>
            <p:cNvPr id="6" name="TextBox 5"/>
            <p:cNvSpPr txBox="1"/>
            <p:nvPr/>
          </p:nvSpPr>
          <p:spPr>
            <a:xfrm>
              <a:off x="3743888" y="5664498"/>
              <a:ext cx="2023335" cy="570393"/>
            </a:xfrm>
            <a:prstGeom prst="rect">
              <a:avLst/>
            </a:prstGeom>
            <a:noFill/>
          </p:spPr>
          <p:txBody>
            <a:bodyPr wrap="none" rtlCol="0">
              <a:spAutoFit/>
            </a:bodyPr>
            <a:lstStyle/>
            <a:p>
              <a:r>
                <a:rPr lang="en-US" sz="2400" dirty="0"/>
                <a:t>iNOS mRNA</a:t>
              </a:r>
            </a:p>
          </p:txBody>
        </p:sp>
      </p:grpSp>
      <p:sp>
        <p:nvSpPr>
          <p:cNvPr id="3" name="Content Placeholder 2"/>
          <p:cNvSpPr>
            <a:spLocks noGrp="1"/>
          </p:cNvSpPr>
          <p:nvPr>
            <p:ph idx="1"/>
          </p:nvPr>
        </p:nvSpPr>
        <p:spPr/>
        <p:txBody>
          <a:bodyPr>
            <a:normAutofit/>
          </a:bodyPr>
          <a:lstStyle/>
          <a:p>
            <a:r>
              <a:rPr lang="en-US" dirty="0"/>
              <a:t>iNOS activity is mostly regulated at the transcriptional level.</a:t>
            </a:r>
          </a:p>
          <a:p>
            <a:endParaRPr lang="en-US" dirty="0"/>
          </a:p>
        </p:txBody>
      </p:sp>
    </p:spTree>
    <p:extLst>
      <p:ext uri="{BB962C8B-B14F-4D97-AF65-F5344CB8AC3E}">
        <p14:creationId xmlns:p14="http://schemas.microsoft.com/office/powerpoint/2010/main" val="163489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RNN</a:t>
            </a:r>
          </a:p>
        </p:txBody>
      </p:sp>
      <p:sp>
        <p:nvSpPr>
          <p:cNvPr id="3" name="Content Placeholder 2"/>
          <p:cNvSpPr>
            <a:spLocks noGrp="1"/>
          </p:cNvSpPr>
          <p:nvPr>
            <p:ph idx="1"/>
          </p:nvPr>
        </p:nvSpPr>
        <p:spPr/>
        <p:txBody>
          <a:bodyPr/>
          <a:lstStyle/>
          <a:p>
            <a:r>
              <a:rPr lang="en-US" dirty="0"/>
              <a:t>The core reason that recurrent nets are more exciting is that they allow us to operate over </a:t>
            </a:r>
            <a:r>
              <a:rPr lang="en-US" i="1" dirty="0"/>
              <a:t>sequences</a:t>
            </a:r>
            <a:r>
              <a:rPr lang="en-US" dirty="0"/>
              <a:t> of vectors: Sequences in the input, the output, or in the most general case both. </a:t>
            </a:r>
          </a:p>
        </p:txBody>
      </p:sp>
      <p:sp>
        <p:nvSpPr>
          <p:cNvPr id="4" name="Rectangle 3"/>
          <p:cNvSpPr/>
          <p:nvPr/>
        </p:nvSpPr>
        <p:spPr>
          <a:xfrm>
            <a:off x="6667218" y="6311900"/>
            <a:ext cx="5524782" cy="369332"/>
          </a:xfrm>
          <a:prstGeom prst="rect">
            <a:avLst/>
          </a:prstGeom>
        </p:spPr>
        <p:txBody>
          <a:bodyPr wrap="none">
            <a:spAutoFit/>
          </a:bodyPr>
          <a:lstStyle/>
          <a:p>
            <a:r>
              <a:rPr lang="en-US" dirty="0"/>
              <a:t>http://</a:t>
            </a:r>
            <a:r>
              <a:rPr lang="en-US" dirty="0" err="1"/>
              <a:t>karpathy.github.io</a:t>
            </a:r>
            <a:r>
              <a:rPr lang="en-US" dirty="0"/>
              <a:t>/2015/05/21/</a:t>
            </a:r>
            <a:r>
              <a:rPr lang="en-US" dirty="0" err="1"/>
              <a:t>rnn</a:t>
            </a:r>
            <a:r>
              <a:rPr lang="en-US" dirty="0"/>
              <a:t>-effectiveness/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168" y="3024554"/>
            <a:ext cx="9433877" cy="3152409"/>
          </a:xfrm>
          <a:prstGeom prst="rect">
            <a:avLst/>
          </a:prstGeom>
        </p:spPr>
      </p:pic>
    </p:spTree>
    <p:extLst>
      <p:ext uri="{BB962C8B-B14F-4D97-AF65-F5344CB8AC3E}">
        <p14:creationId xmlns:p14="http://schemas.microsoft.com/office/powerpoint/2010/main" val="113152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RNN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7740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LSTM</a:t>
            </a:r>
          </a:p>
        </p:txBody>
      </p:sp>
      <p:sp>
        <p:nvSpPr>
          <p:cNvPr id="3" name="Content Placeholder 2"/>
          <p:cNvSpPr>
            <a:spLocks noGrp="1"/>
          </p:cNvSpPr>
          <p:nvPr>
            <p:ph idx="1"/>
          </p:nvPr>
        </p:nvSpPr>
        <p:spPr/>
        <p:txBody>
          <a:bodyPr/>
          <a:lstStyle/>
          <a:p>
            <a:r>
              <a:rPr lang="en-US" dirty="0"/>
              <a:t>Other PPT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852" y="2220038"/>
            <a:ext cx="6868948" cy="3956925"/>
          </a:xfrm>
          <a:prstGeom prst="rect">
            <a:avLst/>
          </a:prstGeom>
        </p:spPr>
      </p:pic>
    </p:spTree>
    <p:extLst>
      <p:ext uri="{BB962C8B-B14F-4D97-AF65-F5344CB8AC3E}">
        <p14:creationId xmlns:p14="http://schemas.microsoft.com/office/powerpoint/2010/main" val="36235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0653" y="1825625"/>
            <a:ext cx="9290694" cy="4351338"/>
          </a:xfrm>
        </p:spPr>
      </p:pic>
    </p:spTree>
    <p:extLst>
      <p:ext uri="{BB962C8B-B14F-4D97-AF65-F5344CB8AC3E}">
        <p14:creationId xmlns:p14="http://schemas.microsoft.com/office/powerpoint/2010/main" val="38525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739" y="1825625"/>
            <a:ext cx="7698521" cy="4351338"/>
          </a:xfrm>
        </p:spPr>
      </p:pic>
    </p:spTree>
    <p:extLst>
      <p:ext uri="{BB962C8B-B14F-4D97-AF65-F5344CB8AC3E}">
        <p14:creationId xmlns:p14="http://schemas.microsoft.com/office/powerpoint/2010/main" val="149733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Paper</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2535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787" y="1804746"/>
            <a:ext cx="9474200" cy="3200400"/>
          </a:xfrm>
        </p:spPr>
      </p:pic>
    </p:spTree>
    <p:extLst>
      <p:ext uri="{BB962C8B-B14F-4D97-AF65-F5344CB8AC3E}">
        <p14:creationId xmlns:p14="http://schemas.microsoft.com/office/powerpoint/2010/main" val="141827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9852" y="365123"/>
            <a:ext cx="4003384" cy="6314127"/>
          </a:xfrm>
        </p:spPr>
      </p:pic>
    </p:spTree>
    <p:extLst>
      <p:ext uri="{BB962C8B-B14F-4D97-AF65-F5344CB8AC3E}">
        <p14:creationId xmlns:p14="http://schemas.microsoft.com/office/powerpoint/2010/main" val="129203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9176291" cy="4351338"/>
          </a:xfrm>
        </p:spPr>
      </p:pic>
    </p:spTree>
    <p:extLst>
      <p:ext uri="{BB962C8B-B14F-4D97-AF65-F5344CB8AC3E}">
        <p14:creationId xmlns:p14="http://schemas.microsoft.com/office/powerpoint/2010/main" val="87443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8071" y="1737133"/>
            <a:ext cx="8765859" cy="4888652"/>
          </a:xfrm>
        </p:spPr>
      </p:pic>
    </p:spTree>
    <p:extLst>
      <p:ext uri="{BB962C8B-B14F-4D97-AF65-F5344CB8AC3E}">
        <p14:creationId xmlns:p14="http://schemas.microsoft.com/office/powerpoint/2010/main" val="127689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What is ACSL?</a:t>
            </a:r>
          </a:p>
        </p:txBody>
      </p:sp>
      <p:sp>
        <p:nvSpPr>
          <p:cNvPr id="6" name="TextBox 5"/>
          <p:cNvSpPr txBox="1"/>
          <p:nvPr/>
        </p:nvSpPr>
        <p:spPr>
          <a:xfrm>
            <a:off x="2572115" y="1417639"/>
            <a:ext cx="7433734" cy="3354765"/>
          </a:xfrm>
          <a:prstGeom prst="rect">
            <a:avLst/>
          </a:prstGeom>
          <a:noFill/>
        </p:spPr>
        <p:txBody>
          <a:bodyPr wrap="square" rtlCol="0">
            <a:spAutoFit/>
          </a:bodyPr>
          <a:lstStyle/>
          <a:p>
            <a:pPr marL="342900" indent="-342900">
              <a:buFont typeface="Wingdings" panose="05000000000000000000" pitchFamily="2" charset="2"/>
              <a:buChar char="§"/>
            </a:pPr>
            <a:r>
              <a:rPr lang="en-US" sz="3200" dirty="0"/>
              <a:t>Long chain fatty acyl-CoA </a:t>
            </a:r>
            <a:r>
              <a:rPr lang="en-US" sz="3200" dirty="0" err="1"/>
              <a:t>synthetases</a:t>
            </a:r>
            <a:r>
              <a:rPr lang="en-US" sz="3200" dirty="0"/>
              <a:t> (ACSL) enzymes.</a:t>
            </a:r>
          </a:p>
          <a:p>
            <a:pPr marL="342900" indent="-342900">
              <a:buFont typeface="Wingdings" panose="05000000000000000000" pitchFamily="2" charset="2"/>
              <a:buChar char="§"/>
            </a:pPr>
            <a:r>
              <a:rPr lang="en-US" sz="3200" dirty="0"/>
              <a:t>Activate fatty acid with chain length of 12 to 20 carbon atoms.</a:t>
            </a:r>
          </a:p>
          <a:p>
            <a:pPr marL="342900" indent="-342900">
              <a:buFont typeface="Wingdings" panose="05000000000000000000" pitchFamily="2" charset="2"/>
              <a:buChar char="§"/>
            </a:pPr>
            <a:r>
              <a:rPr lang="en-US" sz="3200" dirty="0"/>
              <a:t>5 isoforms ( ACSL1, ACSL3, ACSL4, ACSL5 and ACSL6).</a:t>
            </a:r>
          </a:p>
          <a:p>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075" y="308235"/>
            <a:ext cx="1009404" cy="103716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9934" y="294378"/>
            <a:ext cx="1011830" cy="1051021"/>
          </a:xfrm>
          <a:prstGeom prst="rect">
            <a:avLst/>
          </a:prstGeom>
        </p:spPr>
      </p:pic>
    </p:spTree>
    <p:extLst>
      <p:ext uri="{BB962C8B-B14F-4D97-AF65-F5344CB8AC3E}">
        <p14:creationId xmlns:p14="http://schemas.microsoft.com/office/powerpoint/2010/main" val="144634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4268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RNA-Seq</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1901" y="1690688"/>
            <a:ext cx="4202828" cy="4351338"/>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08" y="2890902"/>
            <a:ext cx="4707697" cy="2694222"/>
          </a:xfrm>
          <a:prstGeom prst="rect">
            <a:avLst/>
          </a:prstGeom>
        </p:spPr>
      </p:pic>
    </p:spTree>
    <p:extLst>
      <p:ext uri="{BB962C8B-B14F-4D97-AF65-F5344CB8AC3E}">
        <p14:creationId xmlns:p14="http://schemas.microsoft.com/office/powerpoint/2010/main" val="116084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ChIP-Seq</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0465" y="1888255"/>
            <a:ext cx="2797885" cy="435133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06146"/>
            <a:ext cx="5612704" cy="3440257"/>
          </a:xfrm>
          <a:prstGeom prst="rect">
            <a:avLst/>
          </a:prstGeom>
        </p:spPr>
      </p:pic>
    </p:spTree>
    <p:extLst>
      <p:ext uri="{BB962C8B-B14F-4D97-AF65-F5344CB8AC3E}">
        <p14:creationId xmlns:p14="http://schemas.microsoft.com/office/powerpoint/2010/main" val="88240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2851" y="1815948"/>
            <a:ext cx="8186298" cy="4351338"/>
          </a:xfrm>
        </p:spPr>
      </p:pic>
    </p:spTree>
    <p:extLst>
      <p:ext uri="{BB962C8B-B14F-4D97-AF65-F5344CB8AC3E}">
        <p14:creationId xmlns:p14="http://schemas.microsoft.com/office/powerpoint/2010/main" val="143864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35528"/>
            <a:ext cx="5278821" cy="396501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828" y="2014811"/>
            <a:ext cx="4825123" cy="3933524"/>
          </a:xfrm>
          <a:prstGeom prst="rect">
            <a:avLst/>
          </a:prstGeom>
        </p:spPr>
      </p:pic>
    </p:spTree>
    <p:extLst>
      <p:ext uri="{BB962C8B-B14F-4D97-AF65-F5344CB8AC3E}">
        <p14:creationId xmlns:p14="http://schemas.microsoft.com/office/powerpoint/2010/main" val="981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7615" y="1825625"/>
            <a:ext cx="8276770" cy="4351338"/>
          </a:xfrm>
        </p:spPr>
      </p:pic>
    </p:spTree>
    <p:extLst>
      <p:ext uri="{BB962C8B-B14F-4D97-AF65-F5344CB8AC3E}">
        <p14:creationId xmlns:p14="http://schemas.microsoft.com/office/powerpoint/2010/main" val="15997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9234" y="1825625"/>
            <a:ext cx="8313531" cy="4351338"/>
          </a:xfrm>
        </p:spPr>
      </p:pic>
    </p:spTree>
    <p:extLst>
      <p:ext uri="{BB962C8B-B14F-4D97-AF65-F5344CB8AC3E}">
        <p14:creationId xmlns:p14="http://schemas.microsoft.com/office/powerpoint/2010/main" val="1282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84571"/>
            <a:ext cx="10515600" cy="3833446"/>
          </a:xfrm>
        </p:spPr>
      </p:pic>
    </p:spTree>
    <p:extLst>
      <p:ext uri="{BB962C8B-B14F-4D97-AF65-F5344CB8AC3E}">
        <p14:creationId xmlns:p14="http://schemas.microsoft.com/office/powerpoint/2010/main" val="128618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584361"/>
            <a:ext cx="10515600" cy="2833865"/>
          </a:xfrm>
        </p:spPr>
      </p:pic>
    </p:spTree>
    <p:extLst>
      <p:ext uri="{BB962C8B-B14F-4D97-AF65-F5344CB8AC3E}">
        <p14:creationId xmlns:p14="http://schemas.microsoft.com/office/powerpoint/2010/main" val="34366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9405" y="1825625"/>
            <a:ext cx="8753189" cy="4351338"/>
          </a:xfrm>
        </p:spPr>
      </p:pic>
    </p:spTree>
    <p:extLst>
      <p:ext uri="{BB962C8B-B14F-4D97-AF65-F5344CB8AC3E}">
        <p14:creationId xmlns:p14="http://schemas.microsoft.com/office/powerpoint/2010/main" val="31478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41594" y="2994721"/>
            <a:ext cx="3278111" cy="1966443"/>
            <a:chOff x="2134929" y="2155505"/>
            <a:chExt cx="4079991" cy="230024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929" y="2155505"/>
              <a:ext cx="4079991" cy="2300242"/>
            </a:xfrm>
            <a:prstGeom prst="rect">
              <a:avLst/>
            </a:prstGeom>
          </p:spPr>
        </p:pic>
        <p:sp>
          <p:nvSpPr>
            <p:cNvPr id="11" name="TextBox 10"/>
            <p:cNvSpPr txBox="1"/>
            <p:nvPr/>
          </p:nvSpPr>
          <p:spPr>
            <a:xfrm>
              <a:off x="3624133" y="3383215"/>
              <a:ext cx="1371050" cy="756044"/>
            </a:xfrm>
            <a:prstGeom prst="rect">
              <a:avLst/>
            </a:prstGeom>
            <a:noFill/>
          </p:spPr>
          <p:txBody>
            <a:bodyPr wrap="none" rtlCol="0">
              <a:spAutoFit/>
            </a:bodyPr>
            <a:lstStyle/>
            <a:p>
              <a:r>
                <a:rPr lang="en-US" sz="3600" dirty="0"/>
                <a:t>ACSL</a:t>
              </a:r>
            </a:p>
          </p:txBody>
        </p:sp>
      </p:grpSp>
      <p:grpSp>
        <p:nvGrpSpPr>
          <p:cNvPr id="25" name="Group 24"/>
          <p:cNvGrpSpPr/>
          <p:nvPr/>
        </p:nvGrpSpPr>
        <p:grpSpPr>
          <a:xfrm>
            <a:off x="1628104" y="1"/>
            <a:ext cx="9039897" cy="3748997"/>
            <a:chOff x="104103" y="0"/>
            <a:chExt cx="9039897" cy="3748997"/>
          </a:xfrm>
        </p:grpSpPr>
        <p:grpSp>
          <p:nvGrpSpPr>
            <p:cNvPr id="8" name="Group 7"/>
            <p:cNvGrpSpPr/>
            <p:nvPr/>
          </p:nvGrpSpPr>
          <p:grpSpPr>
            <a:xfrm>
              <a:off x="104103" y="0"/>
              <a:ext cx="9039897" cy="3748997"/>
              <a:chOff x="104103" y="0"/>
              <a:chExt cx="9039897" cy="3748997"/>
            </a:xfrm>
          </p:grpSpPr>
          <p:pic>
            <p:nvPicPr>
              <p:cNvPr id="14" name="Picture 13"/>
              <p:cNvPicPr>
                <a:picLocks noChangeAspect="1"/>
              </p:cNvPicPr>
              <p:nvPr/>
            </p:nvPicPr>
            <p:blipFill>
              <a:blip r:embed="rId4"/>
              <a:stretch>
                <a:fillRect/>
              </a:stretch>
            </p:blipFill>
            <p:spPr>
              <a:xfrm>
                <a:off x="104103" y="1679645"/>
                <a:ext cx="3076859" cy="1000493"/>
              </a:xfrm>
              <a:prstGeom prst="rect">
                <a:avLst/>
              </a:prstGeom>
            </p:spPr>
          </p:pic>
          <p:pic>
            <p:nvPicPr>
              <p:cNvPr id="16" name="Picture 15"/>
              <p:cNvPicPr>
                <a:picLocks noChangeAspect="1"/>
              </p:cNvPicPr>
              <p:nvPr/>
            </p:nvPicPr>
            <p:blipFill>
              <a:blip r:embed="rId5"/>
              <a:stretch>
                <a:fillRect/>
              </a:stretch>
            </p:blipFill>
            <p:spPr>
              <a:xfrm>
                <a:off x="3576364" y="0"/>
                <a:ext cx="3439291" cy="2560821"/>
              </a:xfrm>
              <a:prstGeom prst="rect">
                <a:avLst/>
              </a:prstGeom>
            </p:spPr>
          </p:pic>
          <p:pic>
            <p:nvPicPr>
              <p:cNvPr id="24" name="Picture 23"/>
              <p:cNvPicPr>
                <a:picLocks noChangeAspect="1"/>
              </p:cNvPicPr>
              <p:nvPr/>
            </p:nvPicPr>
            <p:blipFill>
              <a:blip r:embed="rId6"/>
              <a:stretch>
                <a:fillRect/>
              </a:stretch>
            </p:blipFill>
            <p:spPr>
              <a:xfrm>
                <a:off x="7234251" y="627123"/>
                <a:ext cx="1909749" cy="3121874"/>
              </a:xfrm>
              <a:prstGeom prst="rect">
                <a:avLst/>
              </a:prstGeom>
            </p:spPr>
          </p:pic>
        </p:grpSp>
        <p:grpSp>
          <p:nvGrpSpPr>
            <p:cNvPr id="22" name="Group 21"/>
            <p:cNvGrpSpPr/>
            <p:nvPr/>
          </p:nvGrpSpPr>
          <p:grpSpPr>
            <a:xfrm>
              <a:off x="412986" y="241528"/>
              <a:ext cx="8238557" cy="1572810"/>
              <a:chOff x="412986" y="241528"/>
              <a:chExt cx="8238557" cy="1572810"/>
            </a:xfrm>
          </p:grpSpPr>
          <p:grpSp>
            <p:nvGrpSpPr>
              <p:cNvPr id="3" name="Group 2"/>
              <p:cNvGrpSpPr/>
              <p:nvPr/>
            </p:nvGrpSpPr>
            <p:grpSpPr>
              <a:xfrm>
                <a:off x="412986" y="241528"/>
                <a:ext cx="8238557" cy="1438117"/>
                <a:chOff x="412986" y="103903"/>
                <a:chExt cx="8238557" cy="1438117"/>
              </a:xfrm>
            </p:grpSpPr>
            <p:sp>
              <p:nvSpPr>
                <p:cNvPr id="2" name="TextBox 1"/>
                <p:cNvSpPr txBox="1"/>
                <p:nvPr/>
              </p:nvSpPr>
              <p:spPr>
                <a:xfrm>
                  <a:off x="412986" y="1018800"/>
                  <a:ext cx="1619418" cy="523220"/>
                </a:xfrm>
                <a:prstGeom prst="rect">
                  <a:avLst/>
                </a:prstGeom>
                <a:noFill/>
              </p:spPr>
              <p:txBody>
                <a:bodyPr wrap="none" rtlCol="0">
                  <a:spAutoFit/>
                </a:bodyPr>
                <a:lstStyle/>
                <a:p>
                  <a:r>
                    <a:rPr lang="en-US" sz="2800" dirty="0"/>
                    <a:t>Fatty Acid</a:t>
                  </a:r>
                </a:p>
              </p:txBody>
            </p:sp>
            <p:sp>
              <p:nvSpPr>
                <p:cNvPr id="13" name="TextBox 12"/>
                <p:cNvSpPr txBox="1"/>
                <p:nvPr/>
              </p:nvSpPr>
              <p:spPr>
                <a:xfrm>
                  <a:off x="2949815" y="433899"/>
                  <a:ext cx="1986762" cy="523220"/>
                </a:xfrm>
                <a:prstGeom prst="rect">
                  <a:avLst/>
                </a:prstGeom>
                <a:noFill/>
              </p:spPr>
              <p:txBody>
                <a:bodyPr wrap="none" rtlCol="0">
                  <a:spAutoFit/>
                </a:bodyPr>
                <a:lstStyle/>
                <a:p>
                  <a:r>
                    <a:rPr lang="en-US" sz="2800" dirty="0"/>
                    <a:t>Coenzyme A</a:t>
                  </a:r>
                </a:p>
              </p:txBody>
            </p:sp>
            <p:sp>
              <p:nvSpPr>
                <p:cNvPr id="15" name="TextBox 14"/>
                <p:cNvSpPr txBox="1"/>
                <p:nvPr/>
              </p:nvSpPr>
              <p:spPr>
                <a:xfrm>
                  <a:off x="7925832" y="103903"/>
                  <a:ext cx="725711" cy="523220"/>
                </a:xfrm>
                <a:prstGeom prst="rect">
                  <a:avLst/>
                </a:prstGeom>
                <a:noFill/>
              </p:spPr>
              <p:txBody>
                <a:bodyPr wrap="none" rtlCol="0">
                  <a:spAutoFit/>
                </a:bodyPr>
                <a:lstStyle/>
                <a:p>
                  <a:r>
                    <a:rPr lang="en-US" sz="2800" dirty="0"/>
                    <a:t>ATP</a:t>
                  </a:r>
                </a:p>
              </p:txBody>
            </p:sp>
          </p:grpSp>
          <p:grpSp>
            <p:nvGrpSpPr>
              <p:cNvPr id="12" name="Group 11"/>
              <p:cNvGrpSpPr/>
              <p:nvPr/>
            </p:nvGrpSpPr>
            <p:grpSpPr>
              <a:xfrm>
                <a:off x="3158575" y="447342"/>
                <a:ext cx="4548661" cy="1366996"/>
                <a:chOff x="3158575" y="447342"/>
                <a:chExt cx="4548661" cy="1366996"/>
              </a:xfrm>
            </p:grpSpPr>
            <p:sp>
              <p:nvSpPr>
                <p:cNvPr id="4" name="Plus 3"/>
                <p:cNvSpPr/>
                <p:nvPr/>
              </p:nvSpPr>
              <p:spPr>
                <a:xfrm>
                  <a:off x="3158575" y="1176467"/>
                  <a:ext cx="529578" cy="637871"/>
                </a:xfrm>
                <a:prstGeom prst="mathPlus">
                  <a:avLst/>
                </a:prstGeom>
                <a:solidFill>
                  <a:schemeClr val="tx1">
                    <a:lumMod val="95000"/>
                    <a:lumOff val="5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0" name="Plus 19"/>
                <p:cNvSpPr/>
                <p:nvPr/>
              </p:nvSpPr>
              <p:spPr>
                <a:xfrm>
                  <a:off x="7177658" y="447342"/>
                  <a:ext cx="529578" cy="637871"/>
                </a:xfrm>
                <a:prstGeom prst="mathPlus">
                  <a:avLst/>
                </a:prstGeom>
                <a:solidFill>
                  <a:schemeClr val="tx1">
                    <a:lumMod val="95000"/>
                    <a:lumOff val="5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grpSp>
      </p:grpSp>
      <p:grpSp>
        <p:nvGrpSpPr>
          <p:cNvPr id="30" name="Group 29"/>
          <p:cNvGrpSpPr/>
          <p:nvPr/>
        </p:nvGrpSpPr>
        <p:grpSpPr>
          <a:xfrm>
            <a:off x="1628103" y="2680138"/>
            <a:ext cx="8929370" cy="4185602"/>
            <a:chOff x="104103" y="2680138"/>
            <a:chExt cx="8929370" cy="4185602"/>
          </a:xfrm>
        </p:grpSpPr>
        <p:grpSp>
          <p:nvGrpSpPr>
            <p:cNvPr id="27" name="Group 26"/>
            <p:cNvGrpSpPr/>
            <p:nvPr/>
          </p:nvGrpSpPr>
          <p:grpSpPr>
            <a:xfrm>
              <a:off x="2129244" y="6342520"/>
              <a:ext cx="5991788" cy="523220"/>
              <a:chOff x="2129244" y="6342520"/>
              <a:chExt cx="5991788" cy="523220"/>
            </a:xfrm>
          </p:grpSpPr>
          <p:sp>
            <p:nvSpPr>
              <p:cNvPr id="17" name="TextBox 16"/>
              <p:cNvSpPr txBox="1"/>
              <p:nvPr/>
            </p:nvSpPr>
            <p:spPr>
              <a:xfrm>
                <a:off x="2129244" y="6342520"/>
                <a:ext cx="2225353" cy="523220"/>
              </a:xfrm>
              <a:prstGeom prst="rect">
                <a:avLst/>
              </a:prstGeom>
              <a:noFill/>
            </p:spPr>
            <p:txBody>
              <a:bodyPr wrap="none" rtlCol="0">
                <a:spAutoFit/>
              </a:bodyPr>
              <a:lstStyle/>
              <a:p>
                <a:r>
                  <a:rPr lang="en-US" sz="2800" dirty="0"/>
                  <a:t>Fatty acyl CoA</a:t>
                </a:r>
              </a:p>
            </p:txBody>
          </p:sp>
          <p:sp>
            <p:nvSpPr>
              <p:cNvPr id="19" name="TextBox 18"/>
              <p:cNvSpPr txBox="1"/>
              <p:nvPr/>
            </p:nvSpPr>
            <p:spPr>
              <a:xfrm>
                <a:off x="7234251" y="6342520"/>
                <a:ext cx="886781" cy="523220"/>
              </a:xfrm>
              <a:prstGeom prst="rect">
                <a:avLst/>
              </a:prstGeom>
              <a:noFill/>
            </p:spPr>
            <p:txBody>
              <a:bodyPr wrap="none" rtlCol="0">
                <a:spAutoFit/>
              </a:bodyPr>
              <a:lstStyle/>
              <a:p>
                <a:r>
                  <a:rPr lang="en-US" sz="2800" dirty="0"/>
                  <a:t>AMP</a:t>
                </a:r>
              </a:p>
            </p:txBody>
          </p:sp>
        </p:grpSp>
        <p:grpSp>
          <p:nvGrpSpPr>
            <p:cNvPr id="29" name="Group 28"/>
            <p:cNvGrpSpPr/>
            <p:nvPr/>
          </p:nvGrpSpPr>
          <p:grpSpPr>
            <a:xfrm>
              <a:off x="104103" y="2680138"/>
              <a:ext cx="8929370" cy="3812960"/>
              <a:chOff x="104103" y="2680138"/>
              <a:chExt cx="8929370" cy="3812960"/>
            </a:xfrm>
          </p:grpSpPr>
          <p:grpSp>
            <p:nvGrpSpPr>
              <p:cNvPr id="28" name="Group 27"/>
              <p:cNvGrpSpPr/>
              <p:nvPr/>
            </p:nvGrpSpPr>
            <p:grpSpPr>
              <a:xfrm>
                <a:off x="104103" y="3748997"/>
                <a:ext cx="8929370" cy="2744101"/>
                <a:chOff x="104103" y="3748997"/>
                <a:chExt cx="8929370" cy="2744101"/>
              </a:xfrm>
            </p:grpSpPr>
            <p:grpSp>
              <p:nvGrpSpPr>
                <p:cNvPr id="26" name="Group 25"/>
                <p:cNvGrpSpPr/>
                <p:nvPr/>
              </p:nvGrpSpPr>
              <p:grpSpPr>
                <a:xfrm>
                  <a:off x="104103" y="3748997"/>
                  <a:ext cx="6312463" cy="2744101"/>
                  <a:chOff x="104103" y="3748997"/>
                  <a:chExt cx="6312463" cy="2744101"/>
                </a:xfrm>
              </p:grpSpPr>
              <p:pic>
                <p:nvPicPr>
                  <p:cNvPr id="18" name="Picture 17"/>
                  <p:cNvPicPr>
                    <a:picLocks noChangeAspect="1"/>
                  </p:cNvPicPr>
                  <p:nvPr/>
                </p:nvPicPr>
                <p:blipFill>
                  <a:blip r:embed="rId7"/>
                  <a:stretch>
                    <a:fillRect/>
                  </a:stretch>
                </p:blipFill>
                <p:spPr>
                  <a:xfrm>
                    <a:off x="104103" y="5402755"/>
                    <a:ext cx="3076859" cy="1090343"/>
                  </a:xfrm>
                  <a:prstGeom prst="rect">
                    <a:avLst/>
                  </a:prstGeom>
                </p:spPr>
              </p:pic>
              <p:pic>
                <p:nvPicPr>
                  <p:cNvPr id="21" name="Picture 20"/>
                  <p:cNvPicPr>
                    <a:picLocks noChangeAspect="1"/>
                  </p:cNvPicPr>
                  <p:nvPr/>
                </p:nvPicPr>
                <p:blipFill>
                  <a:blip r:embed="rId8"/>
                  <a:stretch>
                    <a:fillRect/>
                  </a:stretch>
                </p:blipFill>
                <p:spPr>
                  <a:xfrm>
                    <a:off x="3180962" y="3748997"/>
                    <a:ext cx="3235604" cy="2570184"/>
                  </a:xfrm>
                  <a:prstGeom prst="rect">
                    <a:avLst/>
                  </a:prstGeom>
                </p:spPr>
              </p:pic>
            </p:grpSp>
            <p:pic>
              <p:nvPicPr>
                <p:cNvPr id="23" name="Picture 22"/>
                <p:cNvPicPr>
                  <a:picLocks noChangeAspect="1"/>
                </p:cNvPicPr>
                <p:nvPr/>
              </p:nvPicPr>
              <p:blipFill>
                <a:blip r:embed="rId9"/>
                <a:stretch>
                  <a:fillRect/>
                </a:stretch>
              </p:blipFill>
              <p:spPr>
                <a:xfrm>
                  <a:off x="7411057" y="4414345"/>
                  <a:ext cx="1622416" cy="1904836"/>
                </a:xfrm>
                <a:prstGeom prst="rect">
                  <a:avLst/>
                </a:prstGeom>
              </p:spPr>
            </p:pic>
          </p:grpSp>
          <p:sp>
            <p:nvSpPr>
              <p:cNvPr id="7" name="Down Arrow 6"/>
              <p:cNvSpPr/>
              <p:nvPr/>
            </p:nvSpPr>
            <p:spPr>
              <a:xfrm>
                <a:off x="5155324" y="2680138"/>
                <a:ext cx="331076" cy="914400"/>
              </a:xfrm>
              <a:prstGeom prst="downArrow">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638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ssolv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9405" y="1825625"/>
            <a:ext cx="8753189" cy="4351338"/>
          </a:xfrm>
        </p:spPr>
      </p:pic>
    </p:spTree>
    <p:extLst>
      <p:ext uri="{BB962C8B-B14F-4D97-AF65-F5344CB8AC3E}">
        <p14:creationId xmlns:p14="http://schemas.microsoft.com/office/powerpoint/2010/main" val="134174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0804" y="1825625"/>
            <a:ext cx="8730391" cy="4351338"/>
          </a:xfrm>
        </p:spPr>
      </p:pic>
    </p:spTree>
    <p:extLst>
      <p:ext uri="{BB962C8B-B14F-4D97-AF65-F5344CB8AC3E}">
        <p14:creationId xmlns:p14="http://schemas.microsoft.com/office/powerpoint/2010/main" val="8251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0541" y="1825625"/>
            <a:ext cx="8170917" cy="4351338"/>
          </a:xfrm>
        </p:spPr>
      </p:pic>
    </p:spTree>
    <p:extLst>
      <p:ext uri="{BB962C8B-B14F-4D97-AF65-F5344CB8AC3E}">
        <p14:creationId xmlns:p14="http://schemas.microsoft.com/office/powerpoint/2010/main" val="16276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4318" y="1825625"/>
            <a:ext cx="7663363" cy="4351338"/>
          </a:xfrm>
        </p:spPr>
      </p:pic>
    </p:spTree>
    <p:extLst>
      <p:ext uri="{BB962C8B-B14F-4D97-AF65-F5344CB8AC3E}">
        <p14:creationId xmlns:p14="http://schemas.microsoft.com/office/powerpoint/2010/main" val="25820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26715"/>
            <a:ext cx="4871148" cy="262906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148" y="2163653"/>
            <a:ext cx="6482652" cy="3498827"/>
          </a:xfrm>
          <a:prstGeom prst="rect">
            <a:avLst/>
          </a:prstGeom>
        </p:spPr>
      </p:pic>
    </p:spTree>
    <p:extLst>
      <p:ext uri="{BB962C8B-B14F-4D97-AF65-F5344CB8AC3E}">
        <p14:creationId xmlns:p14="http://schemas.microsoft.com/office/powerpoint/2010/main" val="90440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951" y="455693"/>
            <a:ext cx="4900449" cy="483262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649" y="193378"/>
            <a:ext cx="5682191" cy="39222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818" y="3645075"/>
            <a:ext cx="3709851" cy="2898457"/>
          </a:xfrm>
          <a:prstGeom prst="rect">
            <a:avLst/>
          </a:prstGeom>
        </p:spPr>
      </p:pic>
    </p:spTree>
    <p:extLst>
      <p:ext uri="{BB962C8B-B14F-4D97-AF65-F5344CB8AC3E}">
        <p14:creationId xmlns:p14="http://schemas.microsoft.com/office/powerpoint/2010/main" val="42754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533" y="1825625"/>
            <a:ext cx="9394934" cy="4351338"/>
          </a:xfrm>
        </p:spPr>
      </p:pic>
    </p:spTree>
    <p:extLst>
      <p:ext uri="{BB962C8B-B14F-4D97-AF65-F5344CB8AC3E}">
        <p14:creationId xmlns:p14="http://schemas.microsoft.com/office/powerpoint/2010/main" val="77033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8502" y="1825625"/>
            <a:ext cx="6594996" cy="4351338"/>
          </a:xfrm>
        </p:spPr>
      </p:pic>
    </p:spTree>
    <p:extLst>
      <p:ext uri="{BB962C8B-B14F-4D97-AF65-F5344CB8AC3E}">
        <p14:creationId xmlns:p14="http://schemas.microsoft.com/office/powerpoint/2010/main" val="192223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363" y="365124"/>
            <a:ext cx="4671540" cy="6228721"/>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365124"/>
            <a:ext cx="4593021" cy="6124028"/>
          </a:xfrm>
          <a:prstGeom prst="rect">
            <a:avLst/>
          </a:prstGeom>
        </p:spPr>
      </p:pic>
    </p:spTree>
    <p:extLst>
      <p:ext uri="{BB962C8B-B14F-4D97-AF65-F5344CB8AC3E}">
        <p14:creationId xmlns:p14="http://schemas.microsoft.com/office/powerpoint/2010/main" val="96964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8245" y="365125"/>
            <a:ext cx="9535510" cy="6360111"/>
          </a:xfrm>
        </p:spPr>
      </p:pic>
    </p:spTree>
    <p:extLst>
      <p:ext uri="{BB962C8B-B14F-4D97-AF65-F5344CB8AC3E}">
        <p14:creationId xmlns:p14="http://schemas.microsoft.com/office/powerpoint/2010/main" val="174269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28103" y="0"/>
            <a:ext cx="6911552" cy="2680138"/>
            <a:chOff x="104103" y="0"/>
            <a:chExt cx="6911552" cy="2680138"/>
          </a:xfrm>
        </p:grpSpPr>
        <p:pic>
          <p:nvPicPr>
            <p:cNvPr id="14" name="Picture 13"/>
            <p:cNvPicPr>
              <a:picLocks noChangeAspect="1"/>
            </p:cNvPicPr>
            <p:nvPr/>
          </p:nvPicPr>
          <p:blipFill>
            <a:blip r:embed="rId3"/>
            <a:stretch>
              <a:fillRect/>
            </a:stretch>
          </p:blipFill>
          <p:spPr>
            <a:xfrm>
              <a:off x="104103" y="1679645"/>
              <a:ext cx="3076859" cy="1000493"/>
            </a:xfrm>
            <a:prstGeom prst="rect">
              <a:avLst/>
            </a:prstGeom>
          </p:spPr>
        </p:pic>
        <p:pic>
          <p:nvPicPr>
            <p:cNvPr id="16" name="Picture 15"/>
            <p:cNvPicPr>
              <a:picLocks noChangeAspect="1"/>
            </p:cNvPicPr>
            <p:nvPr/>
          </p:nvPicPr>
          <p:blipFill>
            <a:blip r:embed="rId4"/>
            <a:stretch>
              <a:fillRect/>
            </a:stretch>
          </p:blipFill>
          <p:spPr>
            <a:xfrm>
              <a:off x="3576364" y="0"/>
              <a:ext cx="3439291" cy="2560821"/>
            </a:xfrm>
            <a:prstGeom prst="rect">
              <a:avLst/>
            </a:prstGeom>
          </p:spPr>
        </p:pic>
        <p:grpSp>
          <p:nvGrpSpPr>
            <p:cNvPr id="3" name="Group 2"/>
            <p:cNvGrpSpPr/>
            <p:nvPr/>
          </p:nvGrpSpPr>
          <p:grpSpPr>
            <a:xfrm>
              <a:off x="412986" y="433899"/>
              <a:ext cx="4523591" cy="1108121"/>
              <a:chOff x="412986" y="433899"/>
              <a:chExt cx="4523591" cy="1108121"/>
            </a:xfrm>
          </p:grpSpPr>
          <p:sp>
            <p:nvSpPr>
              <p:cNvPr id="2" name="TextBox 1"/>
              <p:cNvSpPr txBox="1"/>
              <p:nvPr/>
            </p:nvSpPr>
            <p:spPr>
              <a:xfrm>
                <a:off x="412986" y="1018800"/>
                <a:ext cx="1619418" cy="523220"/>
              </a:xfrm>
              <a:prstGeom prst="rect">
                <a:avLst/>
              </a:prstGeom>
              <a:noFill/>
            </p:spPr>
            <p:txBody>
              <a:bodyPr wrap="none" rtlCol="0">
                <a:spAutoFit/>
              </a:bodyPr>
              <a:lstStyle/>
              <a:p>
                <a:r>
                  <a:rPr lang="en-US" sz="2800" dirty="0"/>
                  <a:t>Fatty Acid</a:t>
                </a:r>
              </a:p>
            </p:txBody>
          </p:sp>
          <p:sp>
            <p:nvSpPr>
              <p:cNvPr id="13" name="TextBox 12"/>
              <p:cNvSpPr txBox="1"/>
              <p:nvPr/>
            </p:nvSpPr>
            <p:spPr>
              <a:xfrm>
                <a:off x="2949815" y="433899"/>
                <a:ext cx="1986762" cy="523220"/>
              </a:xfrm>
              <a:prstGeom prst="rect">
                <a:avLst/>
              </a:prstGeom>
              <a:noFill/>
            </p:spPr>
            <p:txBody>
              <a:bodyPr wrap="none" rtlCol="0">
                <a:spAutoFit/>
              </a:bodyPr>
              <a:lstStyle/>
              <a:p>
                <a:r>
                  <a:rPr lang="en-US" sz="2800"/>
                  <a:t>Coenzyme A</a:t>
                </a:r>
                <a:endParaRPr lang="en-US" sz="2800" dirty="0"/>
              </a:p>
            </p:txBody>
          </p:sp>
        </p:grpSp>
        <p:sp>
          <p:nvSpPr>
            <p:cNvPr id="4" name="Plus 3"/>
            <p:cNvSpPr/>
            <p:nvPr/>
          </p:nvSpPr>
          <p:spPr>
            <a:xfrm>
              <a:off x="3180962" y="1041774"/>
              <a:ext cx="529578" cy="637871"/>
            </a:xfrm>
            <a:prstGeom prst="mathPlus">
              <a:avLst/>
            </a:prstGeom>
            <a:solidFill>
              <a:schemeClr val="tx1">
                <a:lumMod val="95000"/>
                <a:lumOff val="5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grpSp>
        <p:nvGrpSpPr>
          <p:cNvPr id="6" name="Group 5"/>
          <p:cNvGrpSpPr/>
          <p:nvPr/>
        </p:nvGrpSpPr>
        <p:grpSpPr>
          <a:xfrm>
            <a:off x="8941869" y="416518"/>
            <a:ext cx="1552220" cy="6449223"/>
            <a:chOff x="7417869" y="416517"/>
            <a:chExt cx="1552220" cy="6449223"/>
          </a:xfrm>
        </p:grpSpPr>
        <p:pic>
          <p:nvPicPr>
            <p:cNvPr id="22" name="Picture 21"/>
            <p:cNvPicPr>
              <a:picLocks noChangeAspect="1"/>
            </p:cNvPicPr>
            <p:nvPr/>
          </p:nvPicPr>
          <p:blipFill>
            <a:blip r:embed="rId5"/>
            <a:stretch>
              <a:fillRect/>
            </a:stretch>
          </p:blipFill>
          <p:spPr>
            <a:xfrm rot="16200000">
              <a:off x="5509240" y="3029954"/>
              <a:ext cx="6074285" cy="847412"/>
            </a:xfrm>
            <a:prstGeom prst="rect">
              <a:avLst/>
            </a:prstGeom>
          </p:spPr>
        </p:pic>
        <p:sp>
          <p:nvSpPr>
            <p:cNvPr id="26" name="TextBox 25"/>
            <p:cNvSpPr txBox="1"/>
            <p:nvPr/>
          </p:nvSpPr>
          <p:spPr>
            <a:xfrm>
              <a:off x="7417869" y="6342520"/>
              <a:ext cx="1552220" cy="523220"/>
            </a:xfrm>
            <a:prstGeom prst="rect">
              <a:avLst/>
            </a:prstGeom>
            <a:noFill/>
          </p:spPr>
          <p:txBody>
            <a:bodyPr wrap="none" rtlCol="0">
              <a:spAutoFit/>
            </a:bodyPr>
            <a:lstStyle/>
            <a:p>
              <a:r>
                <a:rPr lang="en-US" sz="2800"/>
                <a:t>Triacsin C</a:t>
              </a:r>
              <a:endParaRPr lang="en-US" sz="2800" dirty="0"/>
            </a:p>
          </p:txBody>
        </p:sp>
      </p:grpSp>
      <p:grpSp>
        <p:nvGrpSpPr>
          <p:cNvPr id="7" name="Group 6"/>
          <p:cNvGrpSpPr/>
          <p:nvPr/>
        </p:nvGrpSpPr>
        <p:grpSpPr>
          <a:xfrm>
            <a:off x="2341593" y="2460081"/>
            <a:ext cx="7139442" cy="2501083"/>
            <a:chOff x="817593" y="2460080"/>
            <a:chExt cx="7139442" cy="2501083"/>
          </a:xfrm>
        </p:grpSpPr>
        <p:grpSp>
          <p:nvGrpSpPr>
            <p:cNvPr id="9" name="Group 8"/>
            <p:cNvGrpSpPr/>
            <p:nvPr/>
          </p:nvGrpSpPr>
          <p:grpSpPr>
            <a:xfrm>
              <a:off x="817593" y="2994720"/>
              <a:ext cx="3278111" cy="1966443"/>
              <a:chOff x="2134929" y="2155505"/>
              <a:chExt cx="4079991" cy="2300242"/>
            </a:xfrm>
          </p:grpSpPr>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929" y="2155505"/>
                <a:ext cx="4079991" cy="2300242"/>
              </a:xfrm>
              <a:prstGeom prst="rect">
                <a:avLst/>
              </a:prstGeom>
            </p:spPr>
          </p:pic>
          <p:sp>
            <p:nvSpPr>
              <p:cNvPr id="11" name="TextBox 10"/>
              <p:cNvSpPr txBox="1"/>
              <p:nvPr/>
            </p:nvSpPr>
            <p:spPr>
              <a:xfrm>
                <a:off x="2844329" y="3292310"/>
                <a:ext cx="2661895" cy="756044"/>
              </a:xfrm>
              <a:prstGeom prst="rect">
                <a:avLst/>
              </a:prstGeom>
              <a:noFill/>
            </p:spPr>
            <p:txBody>
              <a:bodyPr wrap="none" rtlCol="0">
                <a:spAutoFit/>
              </a:bodyPr>
              <a:lstStyle/>
              <a:p>
                <a:r>
                  <a:rPr lang="en-US" sz="3600"/>
                  <a:t>ACSL 1,3,4</a:t>
                </a:r>
                <a:endParaRPr lang="en-US" sz="3600" dirty="0"/>
              </a:p>
            </p:txBody>
          </p:sp>
        </p:grpSp>
        <p:sp>
          <p:nvSpPr>
            <p:cNvPr id="35" name="Down Arrow 34"/>
            <p:cNvSpPr/>
            <p:nvPr/>
          </p:nvSpPr>
          <p:spPr>
            <a:xfrm rot="5400000">
              <a:off x="5669975" y="1276121"/>
              <a:ext cx="377404" cy="4196717"/>
            </a:xfrm>
            <a:prstGeom prst="downArrow">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ply 35"/>
            <p:cNvSpPr/>
            <p:nvPr/>
          </p:nvSpPr>
          <p:spPr>
            <a:xfrm>
              <a:off x="5296009" y="2460080"/>
              <a:ext cx="851337" cy="914399"/>
            </a:xfrm>
            <a:prstGeom prst="mathMultiply">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1628103" y="3748998"/>
            <a:ext cx="7163800" cy="3116743"/>
            <a:chOff x="104103" y="3748997"/>
            <a:chExt cx="7163800" cy="3116743"/>
          </a:xfrm>
        </p:grpSpPr>
        <p:grpSp>
          <p:nvGrpSpPr>
            <p:cNvPr id="12" name="Group 11"/>
            <p:cNvGrpSpPr/>
            <p:nvPr/>
          </p:nvGrpSpPr>
          <p:grpSpPr>
            <a:xfrm>
              <a:off x="104103" y="3748997"/>
              <a:ext cx="6312463" cy="3116743"/>
              <a:chOff x="104103" y="3748997"/>
              <a:chExt cx="6312463" cy="3116743"/>
            </a:xfrm>
          </p:grpSpPr>
          <p:pic>
            <p:nvPicPr>
              <p:cNvPr id="18" name="Picture 17"/>
              <p:cNvPicPr>
                <a:picLocks noChangeAspect="1"/>
              </p:cNvPicPr>
              <p:nvPr/>
            </p:nvPicPr>
            <p:blipFill>
              <a:blip r:embed="rId7"/>
              <a:stretch>
                <a:fillRect/>
              </a:stretch>
            </p:blipFill>
            <p:spPr>
              <a:xfrm>
                <a:off x="104103" y="5402755"/>
                <a:ext cx="3076859" cy="1090343"/>
              </a:xfrm>
              <a:prstGeom prst="rect">
                <a:avLst/>
              </a:prstGeom>
            </p:spPr>
          </p:pic>
          <p:pic>
            <p:nvPicPr>
              <p:cNvPr id="21" name="Picture 20"/>
              <p:cNvPicPr>
                <a:picLocks noChangeAspect="1"/>
              </p:cNvPicPr>
              <p:nvPr/>
            </p:nvPicPr>
            <p:blipFill>
              <a:blip r:embed="rId8"/>
              <a:stretch>
                <a:fillRect/>
              </a:stretch>
            </p:blipFill>
            <p:spPr>
              <a:xfrm>
                <a:off x="3180962" y="3748997"/>
                <a:ext cx="3235604" cy="2570184"/>
              </a:xfrm>
              <a:prstGeom prst="rect">
                <a:avLst/>
              </a:prstGeom>
            </p:spPr>
          </p:pic>
          <p:sp>
            <p:nvSpPr>
              <p:cNvPr id="17" name="TextBox 16"/>
              <p:cNvSpPr txBox="1"/>
              <p:nvPr/>
            </p:nvSpPr>
            <p:spPr>
              <a:xfrm>
                <a:off x="2129244" y="6342520"/>
                <a:ext cx="2225353" cy="523220"/>
              </a:xfrm>
              <a:prstGeom prst="rect">
                <a:avLst/>
              </a:prstGeom>
              <a:noFill/>
            </p:spPr>
            <p:txBody>
              <a:bodyPr wrap="none" rtlCol="0">
                <a:spAutoFit/>
              </a:bodyPr>
              <a:lstStyle/>
              <a:p>
                <a:r>
                  <a:rPr lang="en-US" sz="2800" dirty="0"/>
                  <a:t>Fatty acyl CoA</a:t>
                </a:r>
              </a:p>
            </p:txBody>
          </p:sp>
        </p:grpSp>
        <p:sp>
          <p:nvSpPr>
            <p:cNvPr id="37" name="Multiply 36"/>
            <p:cNvSpPr/>
            <p:nvPr/>
          </p:nvSpPr>
          <p:spPr>
            <a:xfrm>
              <a:off x="6416566" y="5035057"/>
              <a:ext cx="851337" cy="914399"/>
            </a:xfrm>
            <a:prstGeom prst="mathMultiply">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95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1199" y="1825625"/>
            <a:ext cx="6509601" cy="4351338"/>
          </a:xfrm>
        </p:spPr>
      </p:pic>
    </p:spTree>
    <p:extLst>
      <p:ext uri="{BB962C8B-B14F-4D97-AF65-F5344CB8AC3E}">
        <p14:creationId xmlns:p14="http://schemas.microsoft.com/office/powerpoint/2010/main" val="147771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752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2897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6835" y="365125"/>
            <a:ext cx="4009373" cy="6065236"/>
          </a:xfrm>
        </p:spPr>
      </p:pic>
    </p:spTree>
    <p:extLst>
      <p:ext uri="{BB962C8B-B14F-4D97-AF65-F5344CB8AC3E}">
        <p14:creationId xmlns:p14="http://schemas.microsoft.com/office/powerpoint/2010/main" val="119663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144" y="1825625"/>
            <a:ext cx="8087711" cy="4351338"/>
          </a:xfrm>
        </p:spPr>
      </p:pic>
    </p:spTree>
    <p:extLst>
      <p:ext uri="{BB962C8B-B14F-4D97-AF65-F5344CB8AC3E}">
        <p14:creationId xmlns:p14="http://schemas.microsoft.com/office/powerpoint/2010/main" val="14084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3565" y="4229131"/>
            <a:ext cx="3398867" cy="1947831"/>
          </a:xfrm>
        </p:spPr>
      </p:pic>
    </p:spTree>
    <p:extLst>
      <p:ext uri="{BB962C8B-B14F-4D97-AF65-F5344CB8AC3E}">
        <p14:creationId xmlns:p14="http://schemas.microsoft.com/office/powerpoint/2010/main" val="111581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1872" y="4147929"/>
            <a:ext cx="3540560" cy="2029033"/>
          </a:xfrm>
        </p:spPr>
      </p:pic>
    </p:spTree>
    <p:extLst>
      <p:ext uri="{BB962C8B-B14F-4D97-AF65-F5344CB8AC3E}">
        <p14:creationId xmlns:p14="http://schemas.microsoft.com/office/powerpoint/2010/main" val="55534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7051" y="1825625"/>
            <a:ext cx="8357897" cy="4351338"/>
          </a:xfrm>
        </p:spPr>
      </p:pic>
    </p:spTree>
    <p:extLst>
      <p:ext uri="{BB962C8B-B14F-4D97-AF65-F5344CB8AC3E}">
        <p14:creationId xmlns:p14="http://schemas.microsoft.com/office/powerpoint/2010/main" val="74042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3816" y="1825625"/>
            <a:ext cx="7904368" cy="4351338"/>
          </a:xfrm>
        </p:spPr>
      </p:pic>
    </p:spTree>
    <p:extLst>
      <p:ext uri="{BB962C8B-B14F-4D97-AF65-F5344CB8AC3E}">
        <p14:creationId xmlns:p14="http://schemas.microsoft.com/office/powerpoint/2010/main" val="29771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150" y="1924625"/>
            <a:ext cx="7505700" cy="4216400"/>
          </a:xfrm>
        </p:spPr>
      </p:pic>
    </p:spTree>
    <p:extLst>
      <p:ext uri="{BB962C8B-B14F-4D97-AF65-F5344CB8AC3E}">
        <p14:creationId xmlns:p14="http://schemas.microsoft.com/office/powerpoint/2010/main" val="117371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4257</TotalTime>
  <Words>1790</Words>
  <Application>Microsoft Macintosh PowerPoint</Application>
  <PresentationFormat>Widescreen</PresentationFormat>
  <Paragraphs>335</Paragraphs>
  <Slides>116</Slides>
  <Notes>29</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116</vt:i4>
      </vt:variant>
    </vt:vector>
  </HeadingPairs>
  <TitlesOfParts>
    <vt:vector size="122" baseType="lpstr">
      <vt:lpstr>Arial</vt:lpstr>
      <vt:lpstr>Calibri</vt:lpstr>
      <vt:lpstr>Calibri Light</vt:lpstr>
      <vt:lpstr>Symbol</vt:lpstr>
      <vt:lpstr>Wingdings</vt:lpstr>
      <vt:lpstr>Office Theme</vt:lpstr>
      <vt:lpstr>My Research</vt:lpstr>
      <vt:lpstr>Nitric Oxide (NO)</vt:lpstr>
      <vt:lpstr>PowerPoint Presentation</vt:lpstr>
      <vt:lpstr>Role of NO in Stroke</vt:lpstr>
      <vt:lpstr>How is NOS Activity Regulated?</vt:lpstr>
      <vt:lpstr>How is NOS Activity Regulated?</vt:lpstr>
      <vt:lpstr>What is ACSL?</vt:lpstr>
      <vt:lpstr>PowerPoint Presentation</vt:lpstr>
      <vt:lpstr>PowerPoint Presentation</vt:lpstr>
      <vt:lpstr>PowerPoint Presentation</vt:lpstr>
      <vt:lpstr>PowerPoint Presentation</vt:lpstr>
      <vt:lpstr>PowerPoint Presentation</vt:lpstr>
      <vt:lpstr>PowerPoint Presentation</vt:lpstr>
      <vt:lpstr>Time Course of Nitrite Accumulation in C6 astrocytoma cells</vt:lpstr>
      <vt:lpstr>Time Course of Nitrite Accumulation in bEnd.3 cells</vt:lpstr>
      <vt:lpstr>Is the nitrite derived from NOS?</vt:lpstr>
      <vt:lpstr>PowerPoint Presentation</vt:lpstr>
      <vt:lpstr>iNOS Gene Expression in C6 Astrocytoma Cell</vt:lpstr>
      <vt:lpstr>nNOS Gene Expression in C6 Astrocytoma Cell</vt:lpstr>
      <vt:lpstr>Nitrite Accumulation in C6 Astrocytoma Cell</vt:lpstr>
      <vt:lpstr>NOS Catalytic Activity in C6 Astrocytoma Cell</vt:lpstr>
      <vt:lpstr>iNOS Gene Expression in bEnd.3 Cell</vt:lpstr>
      <vt:lpstr>eNOS Gene Expression in bEnd.3 Cell</vt:lpstr>
      <vt:lpstr>PowerPoint Presentation</vt:lpstr>
      <vt:lpstr>iNOS Expression in bEnd.3 Cell</vt:lpstr>
      <vt:lpstr>Nitrite Accumulation in bEnd.3 Cell</vt:lpstr>
      <vt:lpstr>Summary</vt:lpstr>
      <vt:lpstr>Conclusion</vt:lpstr>
      <vt:lpstr>Deep Learning</vt:lpstr>
      <vt:lpstr>Structure of Neural Networks</vt:lpstr>
      <vt:lpstr>Feed Forward Networks</vt:lpstr>
      <vt:lpstr>PowerPoint Presentation</vt:lpstr>
      <vt:lpstr>Backpropagation</vt:lpstr>
      <vt:lpstr>Backpropagation</vt:lpstr>
      <vt:lpstr>PowerPoint Presentation</vt:lpstr>
      <vt:lpstr>Dataset</vt:lpstr>
      <vt:lpstr>Activation Function</vt:lpstr>
      <vt:lpstr>Activation Function</vt:lpstr>
      <vt:lpstr>Learning Rate</vt:lpstr>
      <vt:lpstr>PowerPoint Presentation</vt:lpstr>
      <vt:lpstr>Batch</vt:lpstr>
      <vt:lpstr>PowerPoint Presentation</vt:lpstr>
      <vt:lpstr>Overfitting</vt:lpstr>
      <vt:lpstr>PowerPoint Presentation</vt:lpstr>
      <vt:lpstr>Dropout</vt:lpstr>
      <vt:lpstr>Epoch – Number of Iteration</vt:lpstr>
      <vt:lpstr>PowerPoint Presentation</vt:lpstr>
      <vt:lpstr>PowerPoint Presentation</vt:lpstr>
      <vt:lpstr>PowerPoint Presentation</vt:lpstr>
      <vt:lpstr>CNN</vt:lpstr>
      <vt:lpstr>CNN</vt:lpstr>
      <vt:lpstr>CNN</vt:lpstr>
      <vt:lpstr>Convolution - Filter</vt:lpstr>
      <vt:lpstr>CNN</vt:lpstr>
      <vt:lpstr>CNN</vt:lpstr>
      <vt:lpstr>PyTorch</vt:lpstr>
      <vt:lpstr>PyTorch</vt:lpstr>
      <vt:lpstr>Transfer Learning</vt:lpstr>
      <vt:lpstr>Transfer Learning</vt:lpstr>
      <vt:lpstr>RNN</vt:lpstr>
      <vt:lpstr>RNN</vt:lpstr>
      <vt:lpstr>LSTM</vt:lpstr>
      <vt:lpstr>PowerPoint Presentation</vt:lpstr>
      <vt:lpstr>PowerPoint Presentation</vt:lpstr>
      <vt:lpstr>Paper</vt:lpstr>
      <vt:lpstr>PowerPoint Presentation</vt:lpstr>
      <vt:lpstr>PowerPoint Presentation</vt:lpstr>
      <vt:lpstr>PowerPoint Presentation</vt:lpstr>
      <vt:lpstr>PowerPoint Presentation</vt:lpstr>
      <vt:lpstr>PowerPoint Presentation</vt:lpstr>
      <vt:lpstr>RNA-Seq</vt:lpstr>
      <vt:lpstr>ChIP-Seq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vt:lpstr>
      <vt:lpstr>CNN</vt:lpstr>
      <vt:lpstr>CNN</vt:lpstr>
      <vt:lpstr>CNN</vt:lpstr>
      <vt:lpstr>CNN</vt:lpstr>
      <vt:lpstr>CNN</vt:lpstr>
      <vt:lpstr>CNN</vt:lpstr>
      <vt:lpstr>CNN</vt:lpstr>
      <vt:lpstr>CNN</vt:lpstr>
      <vt:lpstr>PowerPoint Presentation</vt:lpstr>
      <vt:lpstr>PowerPoint Presentation</vt:lpstr>
      <vt:lpstr>PowerPoint Presentation</vt:lpstr>
      <vt:lpstr>PowerPoint Presentation</vt:lpstr>
      <vt:lpstr>PowerPoint Presentation</vt:lpstr>
      <vt:lpstr>PowerPoint Presentation</vt:lpstr>
      <vt:lpstr>Number of Hidden Layer</vt:lpstr>
      <vt:lpstr>CNN</vt:lpstr>
      <vt:lpstr>PowerPoint Presentation</vt:lpstr>
      <vt:lpstr>CNN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Yousuf Ali</dc:creator>
  <cp:lastModifiedBy>Yousuf Ali</cp:lastModifiedBy>
  <cp:revision>53</cp:revision>
  <dcterms:created xsi:type="dcterms:W3CDTF">2019-11-18T23:41:22Z</dcterms:created>
  <dcterms:modified xsi:type="dcterms:W3CDTF">2022-02-02T05:27:35Z</dcterms:modified>
</cp:coreProperties>
</file>